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7" r:id="rId6"/>
    <p:sldId id="261" r:id="rId7"/>
    <p:sldId id="263" r:id="rId8"/>
    <p:sldId id="262" r:id="rId9"/>
    <p:sldId id="264" r:id="rId10"/>
    <p:sldId id="265" r:id="rId11"/>
    <p:sldId id="270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44F25-C22F-AB43-9D1C-30975ADC4AF9}" type="datetimeFigureOut">
              <a:rPr lang="en-US" smtClean="0"/>
              <a:pPr/>
              <a:t>30.05.12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1D814-E81B-8B4B-88F8-3959E7AD2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Hydrofluorohydrocarbons</a:t>
            </a:r>
            <a:endParaRPr lang="en-US" dirty="0" smtClean="0"/>
          </a:p>
          <a:p>
            <a:r>
              <a:rPr lang="en-US" dirty="0" smtClean="0"/>
              <a:t>2002/95/ES Restriction of the use of certain Hazardous Substances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D814-E81B-8B4B-88F8-3959E7AD2F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Národní program označování ekologicky šetrných výrobků a služeb se řídí ustanoveními technické normy ČSN ISO 14024 Environmentální značky a prohlášení - Environmentální značení typu I. </a:t>
            </a:r>
            <a:r>
              <a:rPr lang="cs-CZ" dirty="0" err="1" smtClean="0"/>
              <a:t>Ekoznačka</a:t>
            </a:r>
            <a:r>
              <a:rPr lang="cs-CZ" dirty="0" smtClean="0"/>
              <a:t> Ekologicky šetrný výrobek/služba je proto uznávaným dokladem o kvalitách výrobků a služeb i v zahraničí, ačkoli se vztahuje jen na produkty nabízené na trhu České republiky.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D814-E81B-8B4B-88F8-3959E7AD2F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443663"/>
            <a:ext cx="6842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A334-7F4D-4072-B04A-8EE5940B29C1}" type="datetimeFigureOut">
              <a:rPr lang="cs-CZ" smtClean="0"/>
              <a:pPr/>
              <a:t>30.05.12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B907-058E-43E5-9253-EE4F464122C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5888"/>
            <a:ext cx="30035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38100">
            <a:solidFill>
              <a:srgbClr val="265EA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+mn-ea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38100">
            <a:solidFill>
              <a:srgbClr val="265EA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8399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588125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5400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265EA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FF33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FF33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n.cz" TargetMode="External"/><Relationship Id="rId4" Type="http://schemas.openxmlformats.org/officeDocument/2006/relationships/hyperlink" Target="http://www.buy-smart.info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ichaela.valentova@svn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zelenenakupovani.cz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Green public procurement in the Czech Republic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/>
              <a:t>Michaela Valentová</a:t>
            </a:r>
          </a:p>
          <a:p>
            <a:pPr algn="l"/>
            <a:r>
              <a:rPr lang="cs-CZ" dirty="0" err="1" smtClean="0"/>
              <a:t>SEVEn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Center</a:t>
            </a:r>
          </a:p>
          <a:p>
            <a:pPr algn="l"/>
            <a:endParaRPr lang="cs-CZ" dirty="0" smtClean="0"/>
          </a:p>
          <a:p>
            <a:pPr algn="l"/>
            <a:r>
              <a:rPr lang="cs-CZ" dirty="0" err="1" smtClean="0"/>
              <a:t>BuySmart</a:t>
            </a:r>
            <a:r>
              <a:rPr lang="cs-CZ" dirty="0" smtClean="0"/>
              <a:t>+, 31st May 2012 </a:t>
            </a:r>
            <a:r>
              <a:rPr lang="cs-CZ" dirty="0" err="1" smtClean="0"/>
              <a:t>Budapest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practice examples (I)</a:t>
            </a:r>
            <a:br>
              <a:rPr lang="en-US" dirty="0" smtClean="0"/>
            </a:br>
            <a:r>
              <a:rPr lang="en-US" dirty="0" smtClean="0"/>
              <a:t>National Theatre -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charset="0"/>
              </a:rPr>
              <a:t>Set of 4 buildings, 1 historical (1873)</a:t>
            </a:r>
          </a:p>
          <a:p>
            <a:pPr>
              <a:buNone/>
            </a:pPr>
            <a:endParaRPr lang="cs-CZ" dirty="0">
              <a:latin typeface="Arial" charset="0"/>
            </a:endParaRPr>
          </a:p>
          <a:p>
            <a:pPr>
              <a:buNone/>
            </a:pPr>
            <a:r>
              <a:rPr lang="en-GB" dirty="0" smtClean="0">
                <a:latin typeface="Arial" charset="0"/>
              </a:rPr>
              <a:t>Most important measures:</a:t>
            </a:r>
          </a:p>
          <a:p>
            <a:pPr>
              <a:buClr>
                <a:srgbClr val="00B050"/>
              </a:buClr>
            </a:pPr>
            <a:r>
              <a:rPr lang="en-GB" sz="1800" dirty="0" smtClean="0">
                <a:latin typeface="Arial" charset="0"/>
              </a:rPr>
              <a:t>Replacement of classic light bulbs with CFLs and halogen lamps (where 100% dimming needed)</a:t>
            </a:r>
          </a:p>
          <a:p>
            <a:pPr>
              <a:buClr>
                <a:srgbClr val="00B050"/>
              </a:buClr>
            </a:pPr>
            <a:r>
              <a:rPr lang="en-GB" sz="1800" dirty="0" smtClean="0">
                <a:latin typeface="Arial" charset="0"/>
              </a:rPr>
              <a:t>Emergency lighting – from 15W classic to 2 W LEDs</a:t>
            </a:r>
          </a:p>
          <a:p>
            <a:pPr>
              <a:buClr>
                <a:srgbClr val="00B050"/>
              </a:buClr>
            </a:pPr>
            <a:r>
              <a:rPr lang="en-GB" sz="1800" dirty="0" smtClean="0">
                <a:latin typeface="Arial" charset="0"/>
              </a:rPr>
              <a:t>Parking place – lowering voltage by 20 % </a:t>
            </a:r>
            <a:endParaRPr lang="en-GB" sz="1800" dirty="0">
              <a:latin typeface="Arial" charset="0"/>
            </a:endParaRPr>
          </a:p>
        </p:txBody>
      </p:sp>
      <p:pic>
        <p:nvPicPr>
          <p:cNvPr id="4" name="Picture 5" descr="NDvo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40576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8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examples (I)</a:t>
            </a:r>
            <a:br>
              <a:rPr lang="en-US" dirty="0"/>
            </a:br>
            <a:r>
              <a:rPr lang="en-US" dirty="0"/>
              <a:t>National Theatre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Part of EPC project realised in </a:t>
            </a:r>
            <a:r>
              <a:rPr lang="en-GB" dirty="0" smtClean="0">
                <a:latin typeface="Arial" charset="0"/>
              </a:rPr>
              <a:t>2009</a:t>
            </a:r>
          </a:p>
          <a:p>
            <a:pPr marL="0" indent="0">
              <a:buClr>
                <a:srgbClr val="92D050"/>
              </a:buClr>
              <a:buNone/>
            </a:pPr>
            <a:endParaRPr lang="en-GB" dirty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The ESCO guarantees savings of electricity in total </a:t>
            </a:r>
            <a:r>
              <a:rPr lang="en-GB" b="1" dirty="0">
                <a:solidFill>
                  <a:srgbClr val="92D050"/>
                </a:solidFill>
                <a:latin typeface="Arial" charset="0"/>
              </a:rPr>
              <a:t>approx. 500 </a:t>
            </a:r>
            <a:r>
              <a:rPr lang="en-GB" b="1" dirty="0" err="1">
                <a:solidFill>
                  <a:srgbClr val="92D050"/>
                </a:solidFill>
                <a:latin typeface="Arial" charset="0"/>
              </a:rPr>
              <a:t>MWh</a:t>
            </a:r>
            <a:r>
              <a:rPr lang="en-GB" b="1" dirty="0">
                <a:solidFill>
                  <a:srgbClr val="92D050"/>
                </a:solidFill>
                <a:latin typeface="Arial" charset="0"/>
              </a:rPr>
              <a:t>/year</a:t>
            </a:r>
            <a:r>
              <a:rPr lang="en-GB" dirty="0">
                <a:latin typeface="Arial" charset="0"/>
              </a:rPr>
              <a:t> (i.e. over 40 000 EUR/year</a:t>
            </a:r>
            <a:r>
              <a:rPr lang="en-GB" dirty="0" smtClean="0">
                <a:latin typeface="Arial" charset="0"/>
              </a:rPr>
              <a:t>)</a:t>
            </a:r>
          </a:p>
          <a:p>
            <a:pPr marL="0" indent="0">
              <a:buClr>
                <a:srgbClr val="92D050"/>
              </a:buClr>
              <a:buNone/>
            </a:pPr>
            <a:endParaRPr lang="en-GB" dirty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Further savings generated thanks to removing the need to purchase and replace the original light bulbs that often (of additional 36 000 EUR/year</a:t>
            </a:r>
            <a:r>
              <a:rPr lang="en-GB" dirty="0" smtClean="0">
                <a:latin typeface="Arial" charset="0"/>
              </a:rPr>
              <a:t>)</a:t>
            </a:r>
          </a:p>
          <a:p>
            <a:pPr marL="0" indent="0">
              <a:buClr>
                <a:srgbClr val="92D050"/>
              </a:buClr>
              <a:buNone/>
            </a:pPr>
            <a:endParaRPr lang="en-GB" dirty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Very good economics of the measures in lighting allowed realising further measures (e.g. second set of PV panels on rooftop of the New Scene</a:t>
            </a:r>
            <a:r>
              <a:rPr lang="en-GB" dirty="0" smtClean="0">
                <a:latin typeface="Arial" charset="0"/>
              </a:rPr>
              <a:t>), </a:t>
            </a:r>
            <a:r>
              <a:rPr lang="en-GB" dirty="0">
                <a:latin typeface="Arial" charset="0"/>
              </a:rPr>
              <a:t>which would otherwise go beyond the contract duration of EPC</a:t>
            </a:r>
          </a:p>
        </p:txBody>
      </p:sp>
    </p:spTree>
    <p:extLst>
      <p:ext uri="{BB962C8B-B14F-4D97-AF65-F5344CB8AC3E}">
        <p14:creationId xmlns:p14="http://schemas.microsoft.com/office/powerpoint/2010/main" val="194815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examples (</a:t>
            </a:r>
            <a:r>
              <a:rPr lang="en-US" dirty="0" smtClean="0"/>
              <a:t>II)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15 schools in Prague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b="1" dirty="0">
                <a:solidFill>
                  <a:srgbClr val="92D050"/>
                </a:solidFill>
                <a:latin typeface="Arial" charset="0"/>
              </a:rPr>
              <a:t>Reconstruction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Arial" charset="0"/>
              </a:rPr>
              <a:t>of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Arial" charset="0"/>
              </a:rPr>
              <a:t>technology</a:t>
            </a:r>
            <a:r>
              <a:rPr lang="en-GB" dirty="0" smtClean="0">
                <a:latin typeface="Arial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Arial" charset="0"/>
              </a:rPr>
              <a:t>equipment</a:t>
            </a:r>
            <a:r>
              <a:rPr lang="en-GB" dirty="0" smtClean="0">
                <a:latin typeface="Arial" charset="0"/>
              </a:rPr>
              <a:t> through EPC (new condensation boilers and regulation and measurement system</a:t>
            </a:r>
            <a:r>
              <a:rPr lang="cs-CZ" dirty="0" smtClean="0">
                <a:latin typeface="Arial" charset="0"/>
              </a:rPr>
              <a:t>)</a:t>
            </a:r>
            <a:r>
              <a:rPr lang="cs-CZ" dirty="0">
                <a:latin typeface="Arial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Investment of 3.2 million EUR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Financed from future energy cost savings</a:t>
            </a:r>
          </a:p>
          <a:p>
            <a:pPr marL="0" indent="0">
              <a:lnSpc>
                <a:spcPct val="80000"/>
              </a:lnSpc>
            </a:pPr>
            <a:endParaRPr lang="en-GB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Arial" charset="0"/>
              </a:rPr>
              <a:t>Building insulation and windows replaced: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Investment of 12 million CZK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Co-financed through subsidy 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dirty="0" smtClean="0">
                <a:latin typeface="Arial" charset="0"/>
              </a:rPr>
              <a:t>Own sources of less than 28 %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11" y="2204864"/>
            <a:ext cx="4294452" cy="32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543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examples (II)</a:t>
            </a:r>
            <a:br>
              <a:rPr lang="en-US" dirty="0"/>
            </a:br>
            <a:r>
              <a:rPr lang="en-US" dirty="0"/>
              <a:t>15 schools in Prague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dirty="0" smtClean="0">
                <a:latin typeface="Arial" charset="0"/>
              </a:rPr>
              <a:t>Public tender „EPC in selected objects of Prague 13“</a:t>
            </a:r>
          </a:p>
          <a:p>
            <a:pPr marL="0" indent="0">
              <a:buFontTx/>
              <a:buNone/>
            </a:pPr>
            <a:r>
              <a:rPr lang="en-GB" dirty="0" smtClean="0">
                <a:latin typeface="Arial" charset="0"/>
              </a:rPr>
              <a:t>From four ESCOs the winning company was selected on the basis of the following criteria:</a:t>
            </a:r>
          </a:p>
          <a:p>
            <a:pPr marL="0" indent="0">
              <a:buNone/>
            </a:pPr>
            <a:endParaRPr lang="cs-CZ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Arial" charset="0"/>
              </a:rPr>
              <a:t>Guaranteed savings in all forms of energy in technical units for 10 years after putting the installed technologies in operation after their reconstruction. Compared to reference year 2008</a:t>
            </a:r>
            <a:r>
              <a:rPr lang="en-GB" sz="1800" dirty="0">
                <a:latin typeface="Arial" charset="0"/>
              </a:rPr>
              <a:t>	</a:t>
            </a:r>
            <a:r>
              <a:rPr lang="en-GB" sz="1800" dirty="0" smtClean="0">
                <a:latin typeface="Arial" charset="0"/>
              </a:rPr>
              <a:t>	weight 55 % 	</a:t>
            </a:r>
            <a:r>
              <a:rPr lang="cs-CZ" sz="1800" dirty="0">
                <a:latin typeface="Arial" charset="0"/>
              </a:rPr>
              <a:t>		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Arial" charset="0"/>
              </a:rPr>
              <a:t>Price, which is understood as the total price that the tendered will pay to the selected company over 10 years 			weight 30% </a:t>
            </a:r>
          </a:p>
          <a:p>
            <a:pPr marL="457200" indent="-457200">
              <a:buFont typeface="+mj-lt"/>
              <a:buAutoNum type="arabicPeriod"/>
            </a:pPr>
            <a:endParaRPr lang="cs-CZ" sz="18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Arial" charset="0"/>
              </a:rPr>
              <a:t>Quality of the technical design (i.e. relation between the technical solution and savings), offered additional services 		weight 15%</a:t>
            </a:r>
            <a:r>
              <a:rPr lang="cs-CZ" sz="1800" dirty="0">
                <a:latin typeface="Arial" charset="0"/>
              </a:rPr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1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152128"/>
          </a:xfrm>
        </p:spPr>
        <p:txBody>
          <a:bodyPr/>
          <a:lstStyle/>
          <a:p>
            <a:r>
              <a:rPr lang="en-US" sz="3200" dirty="0" smtClean="0"/>
              <a:t>THANK YOU FOR YOUR ATTENTION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005064"/>
            <a:ext cx="7772400" cy="1500187"/>
          </a:xfrm>
        </p:spPr>
        <p:txBody>
          <a:bodyPr/>
          <a:lstStyle/>
          <a:p>
            <a:r>
              <a:rPr lang="en-US" dirty="0" smtClean="0"/>
              <a:t>Michaela Valentová</a:t>
            </a:r>
          </a:p>
          <a:p>
            <a:r>
              <a:rPr lang="en-US" dirty="0" err="1" smtClean="0"/>
              <a:t>SEVEn</a:t>
            </a:r>
            <a:r>
              <a:rPr lang="en-US" dirty="0" smtClean="0"/>
              <a:t>, The Energy Efficiency Center</a:t>
            </a:r>
          </a:p>
          <a:p>
            <a:r>
              <a:rPr lang="en-US" dirty="0" smtClean="0">
                <a:solidFill>
                  <a:srgbClr val="66FF33"/>
                </a:solidFill>
                <a:hlinkClick r:id="rId2"/>
              </a:rPr>
              <a:t>michaela.valentova@svn.cz</a:t>
            </a:r>
            <a:endParaRPr lang="en-US" dirty="0" smtClean="0">
              <a:solidFill>
                <a:srgbClr val="66FF33"/>
              </a:solidFill>
            </a:endParaRPr>
          </a:p>
          <a:p>
            <a:r>
              <a:rPr lang="en-US" dirty="0" smtClean="0">
                <a:solidFill>
                  <a:srgbClr val="66FF33"/>
                </a:solidFill>
                <a:hlinkClick r:id="rId3"/>
              </a:rPr>
              <a:t>www.svn.cz</a:t>
            </a:r>
            <a:r>
              <a:rPr lang="en-US" dirty="0" smtClean="0">
                <a:solidFill>
                  <a:srgbClr val="66FF33"/>
                </a:solidFill>
              </a:rPr>
              <a:t>, </a:t>
            </a:r>
            <a:r>
              <a:rPr lang="en-US" dirty="0" smtClean="0">
                <a:solidFill>
                  <a:srgbClr val="66FF33"/>
                </a:solidFill>
                <a:hlinkClick r:id="rId4"/>
              </a:rPr>
              <a:t>www.buy-smart.info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40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Non-profit consultancy founded in 1990</a:t>
            </a:r>
          </a:p>
          <a:p>
            <a:pPr>
              <a:buClr>
                <a:srgbClr val="92D050"/>
              </a:buClr>
              <a:buFontTx/>
              <a:buNone/>
            </a:pPr>
            <a:endParaRPr lang="en-GB" sz="2000" dirty="0" smtClean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Mission of </a:t>
            </a:r>
            <a:r>
              <a:rPr lang="en-GB" sz="2000" dirty="0" err="1" smtClean="0">
                <a:latin typeface="Arial" charset="0"/>
              </a:rPr>
              <a:t>SEVEn</a:t>
            </a:r>
            <a:r>
              <a:rPr lang="en-GB" sz="2000" dirty="0" smtClean="0">
                <a:latin typeface="Arial" charset="0"/>
              </a:rPr>
              <a:t>: environmental protection and support of economic development through more efficient use of energy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endParaRPr lang="en-GB" sz="2000" dirty="0" smtClean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Main activities: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Consultancy in energy efficiency and renewable energy sources (energy policies, strategic documents, audits and feasibility studies)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Development of EPC (Energy Performance Contracting) in CZ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Cooperation with municipalities, state and public organizations as well as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46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Green Public Procurement represents about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20 % of Czech GDP</a:t>
            </a:r>
          </a:p>
          <a:p>
            <a:pPr marL="800100" lvl="3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600" dirty="0" smtClean="0">
                <a:latin typeface="Arial" charset="0"/>
              </a:rPr>
              <a:t>30 billion EUR per year</a:t>
            </a:r>
          </a:p>
          <a:p>
            <a:pPr marL="0" lvl="1" indent="0">
              <a:buClr>
                <a:srgbClr val="92D050"/>
              </a:buClr>
              <a:buNone/>
            </a:pPr>
            <a:endParaRPr lang="en-GB" sz="2000" dirty="0" smtClean="0">
              <a:solidFill>
                <a:srgbClr val="FF0000"/>
              </a:solidFill>
              <a:latin typeface="Arial" charset="0"/>
            </a:endParaRPr>
          </a:p>
          <a:p>
            <a:pPr marL="0" lvl="1" indent="0">
              <a:buClr>
                <a:srgbClr val="92D050"/>
              </a:buClr>
              <a:buNone/>
            </a:pPr>
            <a:endParaRPr lang="en-GB" sz="2000" dirty="0" smtClean="0">
              <a:solidFill>
                <a:srgbClr val="FF0000"/>
              </a:solidFill>
              <a:latin typeface="Arial" charset="0"/>
            </a:endParaRP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“In 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the 42 contracts belonging to the sample, Czech authorities used some form of green criteria in 29% of the cases, almost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half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the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EU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average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.”  </a:t>
            </a:r>
            <a:r>
              <a:rPr lang="en-GB" sz="1200" dirty="0" smtClean="0">
                <a:latin typeface="Arial" charset="0"/>
              </a:rPr>
              <a:t>(CEPS 2012 )</a:t>
            </a:r>
          </a:p>
          <a:p>
            <a:pPr marL="742950" lvl="2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None included all core GPP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1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latin typeface="Arial" charset="0"/>
              </a:rPr>
              <a:t>Act No. 137/2006 on public tenders</a:t>
            </a:r>
          </a:p>
          <a:p>
            <a:pPr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Implementing</a:t>
            </a:r>
            <a:r>
              <a:rPr lang="en-GB" dirty="0" smtClean="0"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environmental</a:t>
            </a:r>
            <a:r>
              <a:rPr lang="en-GB" dirty="0" smtClean="0"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provisions</a:t>
            </a:r>
            <a:r>
              <a:rPr lang="en-GB" dirty="0" smtClean="0">
                <a:latin typeface="Arial" charset="0"/>
              </a:rPr>
              <a:t> of the directives 2004/18/EC and 2004/17/EC</a:t>
            </a:r>
          </a:p>
          <a:p>
            <a:pPr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latin typeface="Arial" charset="0"/>
              </a:rPr>
              <a:t>Giving the possibility to include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environmental</a:t>
            </a:r>
            <a:r>
              <a:rPr lang="en-GB" dirty="0" smtClean="0"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criteria</a:t>
            </a:r>
            <a:r>
              <a:rPr lang="en-GB" dirty="0" smtClean="0">
                <a:latin typeface="Arial" charset="0"/>
              </a:rPr>
              <a:t> in GPP</a:t>
            </a:r>
          </a:p>
          <a:p>
            <a:pPr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latin typeface="Arial" charset="0"/>
              </a:rPr>
              <a:t>To evaluate the offers according to lowest price or “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the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most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economically</a:t>
            </a:r>
            <a:r>
              <a:rPr lang="en-GB" dirty="0" smtClean="0"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advantageous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offer</a:t>
            </a:r>
            <a:r>
              <a:rPr lang="en-GB" dirty="0" smtClean="0">
                <a:latin typeface="Arial" charset="0"/>
              </a:rPr>
              <a:t>” in which more criteria can be introduced</a:t>
            </a:r>
          </a:p>
        </p:txBody>
      </p:sp>
    </p:spTree>
    <p:extLst>
      <p:ext uri="{BB962C8B-B14F-4D97-AF65-F5344CB8AC3E}">
        <p14:creationId xmlns:p14="http://schemas.microsoft.com/office/powerpoint/2010/main" val="156803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Govt. Decision No. 465/2010 on the </a:t>
            </a:r>
            <a:r>
              <a:rPr lang="en-GB" b="1" dirty="0">
                <a:solidFill>
                  <a:srgbClr val="92D050"/>
                </a:solidFill>
                <a:latin typeface="Arial" charset="0"/>
              </a:rPr>
              <a:t>Guidelines</a:t>
            </a:r>
            <a:r>
              <a:rPr lang="en-GB" b="1" dirty="0">
                <a:solidFill>
                  <a:srgbClr val="66FF33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Arial" charset="0"/>
              </a:rPr>
              <a:t>for environmental criteria in public tenders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Provides the Guidelines for purchases of the government and municipalities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Methods </a:t>
            </a:r>
            <a:r>
              <a:rPr lang="en-GB" dirty="0" smtClean="0">
                <a:latin typeface="Arial" charset="0"/>
              </a:rPr>
              <a:t>of purchases </a:t>
            </a:r>
            <a:r>
              <a:rPr lang="en-GB" dirty="0">
                <a:latin typeface="Arial" charset="0"/>
              </a:rPr>
              <a:t>of furniture and IT equipment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Members of the government and government organizations have to follow these criteria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dirty="0">
                <a:latin typeface="Arial" charset="0"/>
              </a:rPr>
              <a:t>Other governmental and public organizations are recommended to follow </a:t>
            </a:r>
            <a:r>
              <a:rPr lang="en-GB" dirty="0" smtClean="0">
                <a:latin typeface="Arial" charset="0"/>
              </a:rPr>
              <a:t>them</a:t>
            </a:r>
          </a:p>
          <a:p>
            <a:pPr marL="6350" lvl="1" indent="0">
              <a:buClr>
                <a:srgbClr val="92D050"/>
              </a:buClr>
              <a:buNone/>
            </a:pPr>
            <a:endParaRPr lang="en-GB" dirty="0" smtClean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100" dirty="0" smtClean="0">
                <a:latin typeface="Arial" charset="0"/>
              </a:rPr>
              <a:t>Criteria for other products </a:t>
            </a:r>
            <a:r>
              <a:rPr lang="en-GB" sz="2100" dirty="0">
                <a:latin typeface="Arial" charset="0"/>
              </a:rPr>
              <a:t>to </a:t>
            </a:r>
            <a:r>
              <a:rPr lang="en-GB" sz="2100" dirty="0" smtClean="0">
                <a:latin typeface="Arial" charset="0"/>
              </a:rPr>
              <a:t>follow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endParaRPr lang="en-GB" sz="21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1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IT equipment and furniture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US" dirty="0" smtClean="0">
                <a:latin typeface="Arial" charset="0"/>
              </a:rPr>
              <a:t>Methods are very </a:t>
            </a:r>
            <a:r>
              <a:rPr lang="en-US" sz="2100" b="1" dirty="0" smtClean="0">
                <a:solidFill>
                  <a:srgbClr val="92D050"/>
                </a:solidFill>
                <a:latin typeface="Arial" charset="0"/>
              </a:rPr>
              <a:t>detailed </a:t>
            </a:r>
            <a:r>
              <a:rPr lang="en-US" dirty="0" smtClean="0">
                <a:latin typeface="Arial" charset="0"/>
              </a:rPr>
              <a:t>including </a:t>
            </a:r>
            <a:r>
              <a:rPr lang="en-US" sz="2100" b="1" dirty="0" smtClean="0">
                <a:solidFill>
                  <a:srgbClr val="92D050"/>
                </a:solidFill>
                <a:latin typeface="Arial" charset="0"/>
              </a:rPr>
              <a:t>guideline</a:t>
            </a:r>
            <a:r>
              <a:rPr lang="en-US" dirty="0" smtClean="0">
                <a:latin typeface="Arial" charset="0"/>
              </a:rPr>
              <a:t> on organizing and evaluating the tender with examples of the green tenders</a:t>
            </a:r>
            <a:endParaRPr lang="cs-CZ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GB" sz="2400" b="1" dirty="0" smtClean="0">
                <a:solidFill>
                  <a:srgbClr val="92D050"/>
                </a:solidFill>
                <a:latin typeface="Arial" charset="0"/>
              </a:rPr>
              <a:t>IT equipment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100" dirty="0" smtClean="0">
                <a:latin typeface="Arial" charset="0"/>
              </a:rPr>
              <a:t>PC, notebooks, monitors, printers, copiers, ...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100" dirty="0" smtClean="0">
                <a:latin typeface="Arial" charset="0"/>
              </a:rPr>
              <a:t>Common: </a:t>
            </a:r>
            <a:r>
              <a:rPr lang="en-GB" sz="2100" dirty="0" err="1" smtClean="0">
                <a:latin typeface="Arial" charset="0"/>
              </a:rPr>
              <a:t>RoHS</a:t>
            </a:r>
            <a:r>
              <a:rPr lang="en-GB" sz="2100" dirty="0" smtClean="0">
                <a:latin typeface="Arial" charset="0"/>
              </a:rPr>
              <a:t> and declaration of conformity (CE),Energy Star requirements, easy disassembly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cs-CZ" sz="2100" dirty="0" smtClean="0">
                <a:latin typeface="Arial" charset="0"/>
              </a:rPr>
              <a:t>PC </a:t>
            </a:r>
            <a:r>
              <a:rPr lang="cs-CZ" sz="2100" dirty="0">
                <a:latin typeface="Arial" charset="0"/>
              </a:rPr>
              <a:t>– </a:t>
            </a:r>
            <a:r>
              <a:rPr lang="en-US" sz="2100" dirty="0" smtClean="0">
                <a:latin typeface="Arial" charset="0"/>
              </a:rPr>
              <a:t>memory accessible</a:t>
            </a:r>
            <a:r>
              <a:rPr lang="cs-CZ" sz="2100" dirty="0" smtClean="0">
                <a:latin typeface="Arial" charset="0"/>
              </a:rPr>
              <a:t>, </a:t>
            </a:r>
            <a:r>
              <a:rPr lang="en-GB" sz="2100" dirty="0" smtClean="0">
                <a:latin typeface="Arial" charset="0"/>
              </a:rPr>
              <a:t>mercury content in background lighting, sound power level, Printers – double sided printing</a:t>
            </a:r>
          </a:p>
          <a:p>
            <a:pPr>
              <a:buFontTx/>
              <a:buNone/>
            </a:pPr>
            <a:r>
              <a:rPr lang="en-GB" sz="2400" b="1" dirty="0" smtClean="0">
                <a:solidFill>
                  <a:srgbClr val="92D050"/>
                </a:solidFill>
                <a:latin typeface="Arial" charset="0"/>
              </a:rPr>
              <a:t>Furniture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100" dirty="0" smtClean="0">
                <a:latin typeface="Arial" charset="0"/>
              </a:rPr>
              <a:t>Standard (obligatory) requirements: Hazardous content, surface treatment, recyclability and use of recycled materials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100" dirty="0" smtClean="0">
                <a:latin typeface="Arial" charset="0"/>
              </a:rPr>
              <a:t>Additional (voluntary) requirements: textiles and filling (</a:t>
            </a:r>
            <a:r>
              <a:rPr lang="en-GB" sz="2100" dirty="0" err="1" smtClean="0">
                <a:latin typeface="Arial" charset="0"/>
              </a:rPr>
              <a:t>ecolabel</a:t>
            </a:r>
            <a:r>
              <a:rPr lang="en-GB" sz="2100" dirty="0" smtClean="0">
                <a:latin typeface="Arial" charset="0"/>
              </a:rPr>
              <a:t>), </a:t>
            </a:r>
            <a:r>
              <a:rPr lang="en-GB" sz="2100" dirty="0" err="1" smtClean="0">
                <a:latin typeface="Arial" charset="0"/>
              </a:rPr>
              <a:t>polyur</a:t>
            </a:r>
            <a:r>
              <a:rPr lang="en-GB" sz="2100" dirty="0" smtClean="0">
                <a:latin typeface="Arial" charset="0"/>
              </a:rPr>
              <a:t>. foam (HFC, </a:t>
            </a:r>
            <a:r>
              <a:rPr lang="en-GB" sz="2100" dirty="0" err="1" smtClean="0">
                <a:latin typeface="Arial" charset="0"/>
              </a:rPr>
              <a:t>methylenchloride</a:t>
            </a:r>
            <a:r>
              <a:rPr lang="en-GB" sz="2100" dirty="0" smtClean="0">
                <a:latin typeface="Arial" charset="0"/>
              </a:rPr>
              <a:t>), stricter requirements for surface treatment and packaging 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sz="2100" dirty="0" smtClean="0">
                <a:latin typeface="Arial" charset="0"/>
              </a:rPr>
              <a:t>To large extent follows criteria of EU </a:t>
            </a:r>
            <a:r>
              <a:rPr lang="en-GB" sz="2100" dirty="0" err="1" smtClean="0">
                <a:latin typeface="Arial" charset="0"/>
              </a:rPr>
              <a:t>EcoLabel</a:t>
            </a:r>
            <a:r>
              <a:rPr lang="en-GB" sz="2100" dirty="0" smtClean="0">
                <a:latin typeface="Arial" charset="0"/>
              </a:rPr>
              <a:t> and Environmentally Friendly product 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endParaRPr lang="cs-CZ" dirty="0" smtClean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cs-CZ" b="1" dirty="0" err="1" smtClean="0">
                <a:latin typeface="Arial" charset="0"/>
              </a:rPr>
              <a:t>Website</a:t>
            </a:r>
            <a:r>
              <a:rPr lang="cs-CZ" b="1" dirty="0">
                <a:latin typeface="Arial" charset="0"/>
              </a:rPr>
              <a:t>: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  <a:hlinkClick r:id="rId3"/>
              </a:rPr>
              <a:t>www.zelenenakupovani.cz</a:t>
            </a:r>
            <a:r>
              <a:rPr lang="cs-CZ" b="1" dirty="0">
                <a:latin typeface="Arial" charset="0"/>
              </a:rPr>
              <a:t> 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endParaRPr lang="cs-CZ" dirty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criteria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dirty="0" smtClean="0">
                <a:solidFill>
                  <a:srgbClr val="92D050"/>
                </a:solidFill>
                <a:latin typeface="Arial" charset="0"/>
              </a:rPr>
              <a:t>Ministry of the Environment</a:t>
            </a:r>
            <a:endParaRPr lang="en-GB" dirty="0" smtClean="0">
              <a:latin typeface="Arial" charset="0"/>
            </a:endParaRPr>
          </a:p>
          <a:p>
            <a:pPr>
              <a:buClr>
                <a:srgbClr val="00B050"/>
              </a:buClr>
            </a:pPr>
            <a:r>
              <a:rPr lang="en-GB" sz="1800" dirty="0" smtClean="0">
                <a:latin typeface="Arial" charset="0"/>
              </a:rPr>
              <a:t>Tender for IT equipment through e-market </a:t>
            </a:r>
          </a:p>
          <a:p>
            <a:pPr>
              <a:buClr>
                <a:srgbClr val="00B050"/>
              </a:buClr>
            </a:pPr>
            <a:r>
              <a:rPr lang="en-GB" sz="1800" dirty="0" smtClean="0">
                <a:latin typeface="Arial" charset="0"/>
              </a:rPr>
              <a:t>Public tender in 2010 </a:t>
            </a:r>
          </a:p>
          <a:p>
            <a:pPr>
              <a:buClr>
                <a:srgbClr val="00B050"/>
              </a:buClr>
            </a:pPr>
            <a:r>
              <a:rPr lang="en-GB" sz="1800" dirty="0" smtClean="0">
                <a:latin typeface="Arial" charset="0"/>
              </a:rPr>
              <a:t>Apart from the purchase of new IT equipment (mostly computers), the purpose was to confirm the methods approved by Government</a:t>
            </a:r>
          </a:p>
          <a:p>
            <a:pPr marL="0" indent="0">
              <a:buClr>
                <a:srgbClr val="00B050"/>
              </a:buClr>
              <a:buNone/>
            </a:pPr>
            <a:endParaRPr lang="en-GB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en-GB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The use of criteria is not totally clear.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Monitoring has been established by the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MoE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However, not publicly available</a:t>
            </a:r>
          </a:p>
          <a:p>
            <a:pPr>
              <a:buFontTx/>
              <a:buNone/>
            </a:pPr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5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FontTx/>
              <a:buNone/>
            </a:pPr>
            <a:r>
              <a:rPr lang="en-GB" sz="2000" b="1" dirty="0">
                <a:solidFill>
                  <a:srgbClr val="92D050"/>
                </a:solidFill>
                <a:latin typeface="Arial" charset="0"/>
              </a:rPr>
              <a:t>Environmentally friendly product/service </a:t>
            </a:r>
            <a:endParaRPr lang="en-GB" sz="2000" b="1" dirty="0" smtClean="0">
              <a:solidFill>
                <a:srgbClr val="92D050"/>
              </a:solidFill>
              <a:latin typeface="Arial" charset="0"/>
            </a:endParaRP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Since 1994</a:t>
            </a: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Managed by the Agency for environmentally friendly products and services as part of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Czech Environmental Information Agency (CEN</a:t>
            </a:r>
            <a:r>
              <a:rPr lang="en-GB" sz="2000" dirty="0" smtClean="0">
                <a:latin typeface="Arial" charset="0"/>
              </a:rPr>
              <a:t>IA)</a:t>
            </a: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Belongs to the type I labels</a:t>
            </a:r>
            <a:endParaRPr lang="en-GB" sz="2000" dirty="0" smtClean="0">
              <a:solidFill>
                <a:srgbClr val="FF0000"/>
              </a:solidFill>
              <a:latin typeface="Arial" charset="0"/>
            </a:endParaRP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Registration fee: </a:t>
            </a:r>
          </a:p>
          <a:p>
            <a:pPr marL="742950" lvl="2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400 - 800 EUR (200 – 400 EUR for service), </a:t>
            </a:r>
          </a:p>
          <a:p>
            <a:pPr marL="742950" lvl="2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latin typeface="Arial" charset="0"/>
              </a:rPr>
              <a:t>No yearly fee (for services 100 – 200 EUR) </a:t>
            </a: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err="1" smtClean="0">
                <a:latin typeface="Arial" charset="0"/>
              </a:rPr>
              <a:t>Ecolabels</a:t>
            </a:r>
            <a:r>
              <a:rPr lang="en-GB" sz="2000" dirty="0" smtClean="0">
                <a:latin typeface="Arial" charset="0"/>
              </a:rPr>
              <a:t> given only to a specific model</a:t>
            </a: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latin typeface="Arial" charset="0"/>
              </a:rPr>
              <a:t>Currently 64 product groups</a:t>
            </a:r>
          </a:p>
          <a:p>
            <a:pPr marL="742950" lvl="2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Furniture, gas boilers, tourism, detergents</a:t>
            </a:r>
          </a:p>
          <a:p>
            <a:pPr marL="742950" lvl="2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Not in all specific products</a:t>
            </a: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Currently over 200 specific products and services</a:t>
            </a:r>
          </a:p>
          <a:p>
            <a:pPr marL="742950" lvl="2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Gas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boilers, furniture,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cleaning products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marL="342900" lvl="1" indent="-342900">
              <a:buClr>
                <a:srgbClr val="92D050"/>
              </a:buClr>
              <a:buFont typeface="Wingdings" charset="0"/>
              <a:buChar char="ü"/>
            </a:pPr>
            <a:endParaRPr lang="en-US" sz="20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40968"/>
            <a:ext cx="933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instruments and sources for GPP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en-GB" sz="2200" dirty="0" smtClean="0">
                <a:latin typeface="Arial" charset="0"/>
              </a:rPr>
              <a:t>Many activities “bottom-up”</a:t>
            </a:r>
          </a:p>
          <a:p>
            <a:pPr marL="0" indent="0">
              <a:buClr>
                <a:srgbClr val="92D050"/>
              </a:buClr>
              <a:buNone/>
            </a:pPr>
            <a:endParaRPr lang="en-GB" sz="2200" dirty="0" smtClean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 err="1">
                <a:latin typeface="Arial" charset="0"/>
              </a:rPr>
              <a:t>BuySmart</a:t>
            </a:r>
            <a:r>
              <a:rPr lang="en-GB" dirty="0">
                <a:latin typeface="Arial" charset="0"/>
              </a:rPr>
              <a:t>+</a:t>
            </a:r>
          </a:p>
          <a:p>
            <a:pPr marL="742950" lvl="2" indent="-342900">
              <a:buClr>
                <a:srgbClr val="92D050"/>
              </a:buClr>
              <a:buFont typeface="Wingdings" charset="0"/>
              <a:buChar char="ü"/>
            </a:pPr>
            <a:r>
              <a:rPr lang="en-GB" sz="1800" dirty="0">
                <a:latin typeface="Arial" charset="0"/>
              </a:rPr>
              <a:t>Promotion of Green (Public) procurement</a:t>
            </a: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latin typeface="Arial" charset="0"/>
              </a:rPr>
              <a:t>Come On Labels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latin typeface="Arial" charset="0"/>
              </a:rPr>
              <a:t>Promotion of energy labels and their proper implementation</a:t>
            </a:r>
            <a:endParaRPr lang="en-GB" sz="2200" dirty="0" smtClean="0">
              <a:latin typeface="Arial" charset="0"/>
            </a:endParaRPr>
          </a:p>
          <a:p>
            <a:pPr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latin typeface="Arial" charset="0"/>
              </a:rPr>
              <a:t>Covenant of Mayors</a:t>
            </a: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Covenant of Mayors covering cities that committed to decreasing their CO2 emissions by more than 20 % by 2020 – in total more than 3700 in total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buClr>
                <a:srgbClr val="92D050"/>
              </a:buClr>
              <a:buFont typeface="Wingdings" charset="0"/>
              <a:buChar char="ü"/>
            </a:pPr>
            <a:r>
              <a:rPr lang="en-GB" dirty="0" smtClean="0">
                <a:latin typeface="Arial" charset="0"/>
              </a:rPr>
              <a:t>3 cities in the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4030430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1020</Words>
  <Application>Microsoft Macintosh PowerPoint</Application>
  <PresentationFormat>On-screen Show (4:3)</PresentationFormat>
  <Paragraphs>124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Motiv sady Office</vt:lpstr>
      <vt:lpstr>Green public procurement in the Czech Republic</vt:lpstr>
      <vt:lpstr>About SEVEn</vt:lpstr>
      <vt:lpstr>Introduction</vt:lpstr>
      <vt:lpstr>Legislative framework</vt:lpstr>
      <vt:lpstr>Legislative framework</vt:lpstr>
      <vt:lpstr>Criteria for IT equipment and furniture</vt:lpstr>
      <vt:lpstr>How are the criteria used?</vt:lpstr>
      <vt:lpstr>Ecolabels</vt:lpstr>
      <vt:lpstr>Other instruments and sources for GPP</vt:lpstr>
      <vt:lpstr>Good practice examples (I) National Theatre - Lighting</vt:lpstr>
      <vt:lpstr>Good practice examples (I) National Theatre</vt:lpstr>
      <vt:lpstr>Good practice examples (II) 15 schools in Prague 13</vt:lpstr>
      <vt:lpstr>Good practice examples (II) 15 schools in Prague 13</vt:lpstr>
      <vt:lpstr>THANK YOU FOR YOUR ATTENTION</vt:lpstr>
    </vt:vector>
  </TitlesOfParts>
  <Company>Seven o.p.s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Michaela Valentová</cp:lastModifiedBy>
  <cp:revision>128</cp:revision>
  <dcterms:created xsi:type="dcterms:W3CDTF">2012-05-18T09:00:44Z</dcterms:created>
  <dcterms:modified xsi:type="dcterms:W3CDTF">2012-05-30T14:31:12Z</dcterms:modified>
</cp:coreProperties>
</file>