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3"/>
  </p:notesMasterIdLst>
  <p:handoutMasterIdLst>
    <p:handoutMasterId r:id="rId24"/>
  </p:handoutMasterIdLst>
  <p:sldIdLst>
    <p:sldId id="256" r:id="rId2"/>
    <p:sldId id="257" r:id="rId3"/>
    <p:sldId id="259" r:id="rId4"/>
    <p:sldId id="260" r:id="rId5"/>
    <p:sldId id="263" r:id="rId6"/>
    <p:sldId id="258" r:id="rId7"/>
    <p:sldId id="265" r:id="rId8"/>
    <p:sldId id="267" r:id="rId9"/>
    <p:sldId id="266" r:id="rId10"/>
    <p:sldId id="268" r:id="rId11"/>
    <p:sldId id="269" r:id="rId12"/>
    <p:sldId id="270" r:id="rId13"/>
    <p:sldId id="271" r:id="rId14"/>
    <p:sldId id="272" r:id="rId15"/>
    <p:sldId id="280" r:id="rId16"/>
    <p:sldId id="275" r:id="rId17"/>
    <p:sldId id="276" r:id="rId18"/>
    <p:sldId id="279" r:id="rId19"/>
    <p:sldId id="261" r:id="rId20"/>
    <p:sldId id="273" r:id="rId21"/>
    <p:sldId id="262" r:id="rId22"/>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65EA2"/>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100" d="100"/>
          <a:sy n="100" d="100"/>
        </p:scale>
        <p:origin x="774" y="10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1416" y="193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AT"/>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E6EB4AA-EE4D-4BD6-97A0-3296F7A69450}" type="datetimeFigureOut">
              <a:rPr lang="de-AT"/>
              <a:pPr>
                <a:defRPr/>
              </a:pPr>
              <a:t>31.05.2012</a:t>
            </a:fld>
            <a:endParaRPr lang="de-AT"/>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AT"/>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850CF0-4E57-41C7-9351-D785C18256EE}" type="slidenum">
              <a:rPr lang="de-AT"/>
              <a:pPr>
                <a:defRPr/>
              </a:pPr>
              <a:t>‹Nr.›</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AT"/>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1E47DD0-9701-45D9-AFCA-5F95A9B9EAE6}" type="datetimeFigureOut">
              <a:rPr lang="de-AT"/>
              <a:pPr>
                <a:defRPr/>
              </a:pPr>
              <a:t>31.05.2012</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AT"/>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582C3B6-69DD-4DC1-BE79-9B574D29226C}" type="slidenum">
              <a:rPr lang="de-AT"/>
              <a:pPr>
                <a:defRPr/>
              </a:pPr>
              <a:t>‹Nr.›</a:t>
            </a:fld>
            <a:endParaRPr lang="de-A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Folienbildplatzhalter 1"/>
          <p:cNvSpPr>
            <a:spLocks noGrp="1" noRot="1" noChangeAspect="1"/>
          </p:cNvSpPr>
          <p:nvPr>
            <p:ph type="sldImg"/>
          </p:nvPr>
        </p:nvSpPr>
        <p:spPr bwMode="auto">
          <a:noFill/>
          <a:ln>
            <a:solidFill>
              <a:srgbClr val="000000"/>
            </a:solidFill>
            <a:miter lim="800000"/>
            <a:headEnd/>
            <a:tailEnd/>
          </a:ln>
        </p:spPr>
      </p:sp>
      <p:sp>
        <p:nvSpPr>
          <p:cNvPr id="4382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2662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6EA80A-F85F-4856-B13B-C44C27EB863C}" type="slidenum">
              <a:rPr lang="de-AT"/>
              <a:pPr fontAlgn="base">
                <a:spcBef>
                  <a:spcPct val="0"/>
                </a:spcBef>
                <a:spcAft>
                  <a:spcPct val="0"/>
                </a:spcAft>
                <a:defRPr/>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Folienbildplatzhalter 1"/>
          <p:cNvSpPr>
            <a:spLocks noGrp="1" noRot="1" noChangeAspect="1"/>
          </p:cNvSpPr>
          <p:nvPr>
            <p:ph type="sldImg"/>
          </p:nvPr>
        </p:nvSpPr>
        <p:spPr bwMode="auto">
          <a:noFill/>
          <a:ln>
            <a:solidFill>
              <a:srgbClr val="000000"/>
            </a:solidFill>
            <a:miter lim="800000"/>
            <a:headEnd/>
            <a:tailEnd/>
          </a:ln>
        </p:spPr>
      </p:sp>
      <p:sp>
        <p:nvSpPr>
          <p:cNvPr id="45670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710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47275-C43F-43C7-8D53-CA269A1520A6}" type="slidenum">
              <a:rPr lang="de-DE">
                <a:solidFill>
                  <a:srgbClr val="000000"/>
                </a:solidFill>
              </a:rPr>
              <a:pPr fontAlgn="base">
                <a:spcBef>
                  <a:spcPct val="0"/>
                </a:spcBef>
                <a:spcAft>
                  <a:spcPct val="0"/>
                </a:spcAft>
                <a:defRPr/>
              </a:pPr>
              <a:t>10</a:t>
            </a:fld>
            <a:endParaRPr lang="de-DE">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Folienbildplatzhalter 1"/>
          <p:cNvSpPr>
            <a:spLocks noGrp="1" noRot="1" noChangeAspect="1"/>
          </p:cNvSpPr>
          <p:nvPr>
            <p:ph type="sldImg"/>
          </p:nvPr>
        </p:nvSpPr>
        <p:spPr bwMode="auto">
          <a:noFill/>
          <a:ln>
            <a:solidFill>
              <a:srgbClr val="000000"/>
            </a:solidFill>
            <a:miter lim="800000"/>
            <a:headEnd/>
            <a:tailEnd/>
          </a:ln>
        </p:spPr>
      </p:sp>
      <p:sp>
        <p:nvSpPr>
          <p:cNvPr id="45875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915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BC8466-B75B-4B50-882A-DAD640D85E32}" type="slidenum">
              <a:rPr lang="de-DE">
                <a:solidFill>
                  <a:srgbClr val="000000"/>
                </a:solidFill>
              </a:rPr>
              <a:pPr fontAlgn="base">
                <a:spcBef>
                  <a:spcPct val="0"/>
                </a:spcBef>
                <a:spcAft>
                  <a:spcPct val="0"/>
                </a:spcAft>
                <a:defRPr/>
              </a:pPr>
              <a:t>11</a:t>
            </a:fld>
            <a:endParaRPr lang="de-DE">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Folienbildplatzhalter 1"/>
          <p:cNvSpPr>
            <a:spLocks noGrp="1" noRot="1" noChangeAspect="1"/>
          </p:cNvSpPr>
          <p:nvPr>
            <p:ph type="sldImg"/>
          </p:nvPr>
        </p:nvSpPr>
        <p:spPr bwMode="auto">
          <a:noFill/>
          <a:ln>
            <a:solidFill>
              <a:srgbClr val="000000"/>
            </a:solidFill>
            <a:miter lim="800000"/>
            <a:headEnd/>
            <a:tailEnd/>
          </a:ln>
        </p:spPr>
      </p:sp>
      <p:sp>
        <p:nvSpPr>
          <p:cNvPr id="460802" name="Notizenplatzhalter 2"/>
          <p:cNvSpPr>
            <a:spLocks noGrp="1"/>
          </p:cNvSpPr>
          <p:nvPr>
            <p:ph type="body" idx="1"/>
          </p:nvPr>
        </p:nvSpPr>
        <p:spPr bwMode="auto">
          <a:xfrm>
            <a:off x="661988" y="4748213"/>
            <a:ext cx="5438775" cy="4467225"/>
          </a:xfrm>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120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289B10-2714-4128-A3C0-0C37841502A0}" type="slidenum">
              <a:rPr lang="de-DE">
                <a:solidFill>
                  <a:srgbClr val="000000"/>
                </a:solidFill>
              </a:rPr>
              <a:pPr fontAlgn="base">
                <a:spcBef>
                  <a:spcPct val="0"/>
                </a:spcBef>
                <a:spcAft>
                  <a:spcPct val="0"/>
                </a:spcAft>
                <a:defRPr/>
              </a:pPr>
              <a:t>12</a:t>
            </a:fld>
            <a:endParaRPr lang="de-DE">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Folienbildplatzhalter 1"/>
          <p:cNvSpPr>
            <a:spLocks noGrp="1" noRot="1" noChangeAspect="1"/>
          </p:cNvSpPr>
          <p:nvPr>
            <p:ph type="sldImg"/>
          </p:nvPr>
        </p:nvSpPr>
        <p:spPr bwMode="auto">
          <a:noFill/>
          <a:ln>
            <a:solidFill>
              <a:srgbClr val="000000"/>
            </a:solidFill>
            <a:miter lim="800000"/>
            <a:headEnd/>
            <a:tailEnd/>
          </a:ln>
        </p:spPr>
      </p:sp>
      <p:sp>
        <p:nvSpPr>
          <p:cNvPr id="46285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734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E0196C-7318-41A0-B851-87FA04CC9F30}" type="slidenum">
              <a:rPr lang="de-DE">
                <a:solidFill>
                  <a:srgbClr val="000000"/>
                </a:solidFill>
              </a:rPr>
              <a:pPr fontAlgn="base">
                <a:spcBef>
                  <a:spcPct val="0"/>
                </a:spcBef>
                <a:spcAft>
                  <a:spcPct val="0"/>
                </a:spcAft>
                <a:defRPr/>
              </a:pPr>
              <a:t>13</a:t>
            </a:fld>
            <a:endParaRPr lang="de-DE">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Folienbildplatzhalter 1"/>
          <p:cNvSpPr>
            <a:spLocks noGrp="1" noRot="1" noChangeAspect="1"/>
          </p:cNvSpPr>
          <p:nvPr>
            <p:ph type="sldImg"/>
          </p:nvPr>
        </p:nvSpPr>
        <p:spPr bwMode="auto">
          <a:noFill/>
          <a:ln>
            <a:solidFill>
              <a:srgbClr val="000000"/>
            </a:solidFill>
            <a:miter lim="800000"/>
            <a:headEnd/>
            <a:tailEnd/>
          </a:ln>
        </p:spPr>
      </p:sp>
      <p:sp>
        <p:nvSpPr>
          <p:cNvPr id="46489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5939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E38A1E-0A24-47D5-B0FD-0346BEF9651B}" type="slidenum">
              <a:rPr lang="de-DE">
                <a:solidFill>
                  <a:srgbClr val="000000"/>
                </a:solidFill>
              </a:rPr>
              <a:pPr fontAlgn="base">
                <a:spcBef>
                  <a:spcPct val="0"/>
                </a:spcBef>
                <a:spcAft>
                  <a:spcPct val="0"/>
                </a:spcAft>
                <a:defRPr/>
              </a:pPr>
              <a:t>14</a:t>
            </a:fld>
            <a:endParaRPr lang="de-DE">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Folienbildplatzhalter 1"/>
          <p:cNvSpPr>
            <a:spLocks noGrp="1" noRot="1" noChangeAspect="1"/>
          </p:cNvSpPr>
          <p:nvPr>
            <p:ph type="sldImg"/>
          </p:nvPr>
        </p:nvSpPr>
        <p:spPr bwMode="auto">
          <a:xfrm>
            <a:off x="950913" y="715963"/>
            <a:ext cx="4962525" cy="3722687"/>
          </a:xfrm>
          <a:noFill/>
          <a:ln>
            <a:solidFill>
              <a:srgbClr val="000000"/>
            </a:solidFill>
            <a:miter lim="800000"/>
            <a:headEnd/>
            <a:tailEnd/>
          </a:ln>
        </p:spPr>
      </p:sp>
      <p:sp>
        <p:nvSpPr>
          <p:cNvPr id="46694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6144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496C7B-3E1D-4DB1-908B-3CAE9C011AF0}" type="slidenum">
              <a:rPr lang="de-DE">
                <a:solidFill>
                  <a:srgbClr val="000000"/>
                </a:solidFill>
              </a:rPr>
              <a:pPr fontAlgn="base">
                <a:spcBef>
                  <a:spcPct val="0"/>
                </a:spcBef>
                <a:spcAft>
                  <a:spcPct val="0"/>
                </a:spcAft>
                <a:defRPr/>
              </a:pPr>
              <a:t>15</a:t>
            </a:fld>
            <a:endParaRPr lang="de-DE">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Folienbildplatzhalter 1"/>
          <p:cNvSpPr>
            <a:spLocks noGrp="1" noRot="1" noChangeAspect="1"/>
          </p:cNvSpPr>
          <p:nvPr>
            <p:ph type="sldImg"/>
          </p:nvPr>
        </p:nvSpPr>
        <p:spPr bwMode="auto">
          <a:noFill/>
          <a:ln>
            <a:solidFill>
              <a:srgbClr val="000000"/>
            </a:solidFill>
            <a:miter lim="800000"/>
            <a:headEnd/>
            <a:tailEnd/>
          </a:ln>
        </p:spPr>
      </p:sp>
      <p:sp>
        <p:nvSpPr>
          <p:cNvPr id="46899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6349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BA2016-837C-44BE-827B-A1F2BE55BCFB}" type="slidenum">
              <a:rPr lang="de-DE">
                <a:solidFill>
                  <a:srgbClr val="000000"/>
                </a:solidFill>
              </a:rPr>
              <a:pPr fontAlgn="base">
                <a:spcBef>
                  <a:spcPct val="0"/>
                </a:spcBef>
                <a:spcAft>
                  <a:spcPct val="0"/>
                </a:spcAft>
                <a:defRPr/>
              </a:pPr>
              <a:t>16</a:t>
            </a:fld>
            <a:endParaRPr lang="de-DE">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Folienbildplatzhalter 1"/>
          <p:cNvSpPr>
            <a:spLocks noGrp="1" noRot="1" noChangeAspect="1"/>
          </p:cNvSpPr>
          <p:nvPr>
            <p:ph type="sldImg"/>
          </p:nvPr>
        </p:nvSpPr>
        <p:spPr bwMode="auto">
          <a:noFill/>
          <a:ln>
            <a:solidFill>
              <a:srgbClr val="000000"/>
            </a:solidFill>
            <a:miter lim="800000"/>
            <a:headEnd/>
            <a:tailEnd/>
          </a:ln>
        </p:spPr>
      </p:sp>
      <p:sp>
        <p:nvSpPr>
          <p:cNvPr id="47104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6553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91199-1A28-4334-BE59-A9B7D96EC96E}" type="slidenum">
              <a:rPr lang="de-DE">
                <a:solidFill>
                  <a:srgbClr val="000000"/>
                </a:solidFill>
              </a:rPr>
              <a:pPr fontAlgn="base">
                <a:spcBef>
                  <a:spcPct val="0"/>
                </a:spcBef>
                <a:spcAft>
                  <a:spcPct val="0"/>
                </a:spcAft>
                <a:defRPr/>
              </a:pPr>
              <a:t>17</a:t>
            </a:fld>
            <a:endParaRPr lang="de-DE">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Folienbildplatzhalter 1"/>
          <p:cNvSpPr>
            <a:spLocks noGrp="1" noRot="1" noChangeAspect="1"/>
          </p:cNvSpPr>
          <p:nvPr>
            <p:ph type="sldImg"/>
          </p:nvPr>
        </p:nvSpPr>
        <p:spPr bwMode="auto">
          <a:noFill/>
          <a:ln>
            <a:solidFill>
              <a:srgbClr val="000000"/>
            </a:solidFill>
            <a:miter lim="800000"/>
            <a:headEnd/>
            <a:tailEnd/>
          </a:ln>
        </p:spPr>
      </p:sp>
      <p:sp>
        <p:nvSpPr>
          <p:cNvPr id="47309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69635"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A24F2-AC9B-4608-B299-B8E38592B8C2}" type="slidenum">
              <a:rPr lang="de-DE">
                <a:solidFill>
                  <a:srgbClr val="000000"/>
                </a:solidFill>
              </a:rPr>
              <a:pPr fontAlgn="base">
                <a:spcBef>
                  <a:spcPct val="0"/>
                </a:spcBef>
                <a:spcAft>
                  <a:spcPct val="0"/>
                </a:spcAft>
                <a:defRPr/>
              </a:pPr>
              <a:t>18</a:t>
            </a:fld>
            <a:endParaRPr lang="de-DE">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698" tIns="46349" rIns="92698" bIns="46349" anchor="b"/>
          <a:lstStyle/>
          <a:p>
            <a:pPr algn="r" defTabSz="928688"/>
            <a:fld id="{21406AB5-537A-4903-B28A-C2D1676CB998}" type="slidenum">
              <a:rPr lang="de-AT" sz="1200">
                <a:solidFill>
                  <a:srgbClr val="000000"/>
                </a:solidFill>
              </a:rPr>
              <a:pPr algn="r" defTabSz="928688"/>
              <a:t>19</a:t>
            </a:fld>
            <a:endParaRPr lang="de-AT" sz="1200">
              <a:solidFill>
                <a:srgbClr val="000000"/>
              </a:solidFill>
            </a:endParaRPr>
          </a:p>
        </p:txBody>
      </p:sp>
      <p:sp>
        <p:nvSpPr>
          <p:cNvPr id="475138" name="Rectangle 2"/>
          <p:cNvSpPr>
            <a:spLocks noGrp="1" noRot="1" noChangeAspect="1" noChangeArrowheads="1" noTextEdit="1"/>
          </p:cNvSpPr>
          <p:nvPr>
            <p:ph type="sldImg"/>
          </p:nvPr>
        </p:nvSpPr>
        <p:spPr bwMode="auto">
          <a:xfrm>
            <a:off x="920750" y="746125"/>
            <a:ext cx="4959350" cy="3721100"/>
          </a:xfrm>
          <a:noFill/>
          <a:ln>
            <a:solidFill>
              <a:srgbClr val="000000"/>
            </a:solidFill>
            <a:miter lim="800000"/>
            <a:headEnd/>
            <a:tailEnd/>
          </a:ln>
        </p:spPr>
      </p:sp>
      <p:sp>
        <p:nvSpPr>
          <p:cNvPr id="475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71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2"/>
          <p:cNvSpPr>
            <a:spLocks noGrp="1" noRot="1" noChangeAspect="1" noChangeArrowheads="1" noTextEdit="1"/>
          </p:cNvSpPr>
          <p:nvPr>
            <p:ph type="sldImg"/>
          </p:nvPr>
        </p:nvSpPr>
        <p:spPr bwMode="auto">
          <a:xfrm>
            <a:off x="920750" y="746125"/>
            <a:ext cx="4959350" cy="3721100"/>
          </a:xfrm>
          <a:noFill/>
          <a:ln>
            <a:solidFill>
              <a:srgbClr val="000000"/>
            </a:solidFill>
            <a:miter lim="800000"/>
            <a:headEnd/>
            <a:tailEnd/>
          </a:ln>
        </p:spPr>
      </p:sp>
      <p:sp>
        <p:nvSpPr>
          <p:cNvPr id="479234" name="Rectangle 3"/>
          <p:cNvSpPr>
            <a:spLocks noGrp="1" noChangeArrowheads="1"/>
          </p:cNvSpPr>
          <p:nvPr>
            <p:ph type="body" idx="1"/>
          </p:nvPr>
        </p:nvSpPr>
        <p:spPr bwMode="auto">
          <a:noFill/>
        </p:spPr>
        <p:txBody>
          <a:bodyPr wrap="square" lIns="92705" tIns="46352" rIns="92705" bIns="46352"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2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88222" tIns="44111" rIns="88222" bIns="44111" anchor="b"/>
          <a:lstStyle/>
          <a:p>
            <a:pPr algn="r" defTabSz="882650"/>
            <a:fld id="{C143F455-3B7D-4491-B761-7994E4127B53}" type="slidenum">
              <a:rPr lang="de-DE" sz="1200">
                <a:solidFill>
                  <a:srgbClr val="000000"/>
                </a:solidFill>
              </a:rPr>
              <a:pPr algn="r" defTabSz="882650"/>
              <a:t>4</a:t>
            </a:fld>
            <a:endParaRPr lang="de-DE" sz="1200">
              <a:solidFill>
                <a:srgbClr val="000000"/>
              </a:solidFill>
            </a:endParaRPr>
          </a:p>
        </p:txBody>
      </p:sp>
      <p:sp>
        <p:nvSpPr>
          <p:cNvPr id="44441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1303" tIns="45650" rIns="91303" bIns="45650" anchor="b"/>
          <a:lstStyle/>
          <a:p>
            <a:pPr algn="r"/>
            <a:fld id="{21356D43-E410-4FA9-80ED-CDE2A82DD9D7}" type="slidenum">
              <a:rPr lang="en-GB" sz="1200">
                <a:solidFill>
                  <a:srgbClr val="000000"/>
                </a:solidFill>
              </a:rPr>
              <a:pPr algn="r"/>
              <a:t>4</a:t>
            </a:fld>
            <a:endParaRPr lang="en-GB" sz="1200">
              <a:solidFill>
                <a:srgbClr val="000000"/>
              </a:solidFill>
            </a:endParaRPr>
          </a:p>
        </p:txBody>
      </p:sp>
      <p:sp>
        <p:nvSpPr>
          <p:cNvPr id="444419"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1303" tIns="45650" rIns="91303" bIns="45650" anchor="b"/>
          <a:lstStyle/>
          <a:p>
            <a:pPr algn="r"/>
            <a:fld id="{73542EC4-B800-4391-922D-93442C7970A2}" type="slidenum">
              <a:rPr lang="de-DE" sz="1200">
                <a:solidFill>
                  <a:srgbClr val="000000"/>
                </a:solidFill>
              </a:rPr>
              <a:pPr algn="r"/>
              <a:t>4</a:t>
            </a:fld>
            <a:endParaRPr lang="de-DE" sz="1200">
              <a:solidFill>
                <a:srgbClr val="000000"/>
              </a:solidFill>
            </a:endParaRPr>
          </a:p>
        </p:txBody>
      </p:sp>
      <p:sp>
        <p:nvSpPr>
          <p:cNvPr id="444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1" name="Rectangle 3"/>
          <p:cNvSpPr>
            <a:spLocks noGrp="1" noChangeArrowheads="1"/>
          </p:cNvSpPr>
          <p:nvPr>
            <p:ph type="body" idx="1"/>
          </p:nvPr>
        </p:nvSpPr>
        <p:spPr bwMode="auto">
          <a:noFill/>
        </p:spPr>
        <p:txBody>
          <a:bodyPr wrap="square" lIns="91303" tIns="45650" rIns="91303" bIns="45650" numCol="1" anchor="t" anchorCtr="0" compatLnSpc="1">
            <a:prstTxWarp prst="textNoShape">
              <a:avLst/>
            </a:prstTxWarp>
          </a:bodyPr>
          <a:lstStyle/>
          <a:p>
            <a:pPr eaLnBrk="1" hangingPunct="1">
              <a:spcBef>
                <a:spcPct val="0"/>
              </a:spcBef>
            </a:pPr>
            <a:endParaRPr lang="de-AT"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Folienbildplatzhalter 1"/>
          <p:cNvSpPr>
            <a:spLocks noGrp="1" noRot="1" noChangeAspect="1"/>
          </p:cNvSpPr>
          <p:nvPr>
            <p:ph type="sldImg"/>
          </p:nvPr>
        </p:nvSpPr>
        <p:spPr bwMode="auto">
          <a:noFill/>
          <a:ln>
            <a:solidFill>
              <a:srgbClr val="000000"/>
            </a:solidFill>
            <a:miter lim="800000"/>
            <a:headEnd/>
            <a:tailEnd/>
          </a:ln>
        </p:spPr>
      </p:sp>
      <p:sp>
        <p:nvSpPr>
          <p:cNvPr id="44646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3686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875B97-33C0-4CDE-A76F-ED3A9750F1D0}" type="slidenum">
              <a:rPr lang="de-DE">
                <a:solidFill>
                  <a:srgbClr val="000000"/>
                </a:solidFill>
              </a:rPr>
              <a:pPr fontAlgn="base">
                <a:spcBef>
                  <a:spcPct val="0"/>
                </a:spcBef>
                <a:spcAft>
                  <a:spcPct val="0"/>
                </a:spcAft>
                <a:defRPr/>
              </a:pPr>
              <a:t>5</a:t>
            </a:fld>
            <a:endParaRPr lang="de-DE">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Folienbildplatzhalter 1"/>
          <p:cNvSpPr>
            <a:spLocks noGrp="1" noRot="1" noChangeAspect="1"/>
          </p:cNvSpPr>
          <p:nvPr>
            <p:ph type="sldImg"/>
          </p:nvPr>
        </p:nvSpPr>
        <p:spPr bwMode="auto">
          <a:noFill/>
          <a:ln>
            <a:solidFill>
              <a:srgbClr val="000000"/>
            </a:solidFill>
            <a:miter lim="800000"/>
            <a:headEnd/>
            <a:tailEnd/>
          </a:ln>
        </p:spPr>
      </p:sp>
      <p:sp>
        <p:nvSpPr>
          <p:cNvPr id="44851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de-AT" smtClean="0"/>
          </a:p>
        </p:txBody>
      </p:sp>
      <p:sp>
        <p:nvSpPr>
          <p:cNvPr id="30723"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70569-00BF-4B17-9F7A-C82E9288F2B3}" type="slidenum">
              <a:rPr lang="de-AT">
                <a:solidFill>
                  <a:srgbClr val="000000"/>
                </a:solidFill>
              </a:rPr>
              <a:pPr fontAlgn="base">
                <a:spcBef>
                  <a:spcPct val="0"/>
                </a:spcBef>
                <a:spcAft>
                  <a:spcPct val="0"/>
                </a:spcAft>
                <a:defRPr/>
              </a:pPr>
              <a:t>6</a:t>
            </a:fld>
            <a:endParaRPr lang="de-AT">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Folienbildplatzhalter 1"/>
          <p:cNvSpPr>
            <a:spLocks noGrp="1" noRot="1" noChangeAspect="1"/>
          </p:cNvSpPr>
          <p:nvPr>
            <p:ph type="sldImg"/>
          </p:nvPr>
        </p:nvSpPr>
        <p:spPr bwMode="auto">
          <a:noFill/>
          <a:ln>
            <a:solidFill>
              <a:srgbClr val="000000"/>
            </a:solidFill>
            <a:miter lim="800000"/>
            <a:headEnd/>
            <a:tailEnd/>
          </a:ln>
        </p:spPr>
      </p:sp>
      <p:sp>
        <p:nvSpPr>
          <p:cNvPr id="4526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
        <p:nvSpPr>
          <p:cNvPr id="43011"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831420-9C79-4914-BC51-134D09EF7D3D}" type="slidenum">
              <a:rPr lang="de-DE">
                <a:solidFill>
                  <a:srgbClr val="000000"/>
                </a:solidFill>
              </a:rPr>
              <a:pPr fontAlgn="base">
                <a:spcBef>
                  <a:spcPct val="0"/>
                </a:spcBef>
                <a:spcAft>
                  <a:spcPct val="0"/>
                </a:spcAft>
                <a:defRPr/>
              </a:pPr>
              <a:t>8</a:t>
            </a:fld>
            <a:endParaRPr lang="de-DE">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Folienbildplatzhalter 1"/>
          <p:cNvSpPr>
            <a:spLocks noGrp="1" noRot="1" noChangeAspect="1"/>
          </p:cNvSpPr>
          <p:nvPr>
            <p:ph type="sldImg"/>
          </p:nvPr>
        </p:nvSpPr>
        <p:spPr bwMode="auto">
          <a:noFill/>
          <a:ln>
            <a:solidFill>
              <a:srgbClr val="000000"/>
            </a:solidFill>
            <a:miter lim="800000"/>
            <a:headEnd/>
            <a:tailEnd/>
          </a:ln>
        </p:spPr>
      </p:sp>
      <p:sp>
        <p:nvSpPr>
          <p:cNvPr id="45465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a:p>
            <a:pPr eaLnBrk="1" hangingPunct="1">
              <a:spcBef>
                <a:spcPct val="0"/>
              </a:spcBef>
            </a:pPr>
            <a:endParaRPr lang="de-AT" smtClean="0"/>
          </a:p>
          <a:p>
            <a:pPr eaLnBrk="1" hangingPunct="1">
              <a:spcBef>
                <a:spcPct val="0"/>
              </a:spcBef>
            </a:pPr>
            <a:endParaRPr lang="de-AT" smtClean="0"/>
          </a:p>
          <a:p>
            <a:pPr eaLnBrk="1" hangingPunct="1">
              <a:spcBef>
                <a:spcPct val="0"/>
              </a:spcBef>
            </a:pPr>
            <a:endParaRPr lang="de-AT" smtClean="0"/>
          </a:p>
        </p:txBody>
      </p:sp>
      <p:sp>
        <p:nvSpPr>
          <p:cNvPr id="45059"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2FC3C5-B72E-4D20-8C84-2C115E524867}" type="slidenum">
              <a:rPr lang="de-DE">
                <a:solidFill>
                  <a:srgbClr val="000000"/>
                </a:solidFill>
              </a:rPr>
              <a:pPr fontAlgn="base">
                <a:spcBef>
                  <a:spcPct val="0"/>
                </a:spcBef>
                <a:spcAft>
                  <a:spcPct val="0"/>
                </a:spcAft>
                <a:defRPr/>
              </a:pPr>
              <a:t>9</a:t>
            </a:fld>
            <a:endParaRPr lang="de-DE">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5"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6" name="Object 2"/>
          <p:cNvGraphicFramePr>
            <a:graphicFrameLocks noChangeAspect="1"/>
          </p:cNvGraphicFramePr>
          <p:nvPr/>
        </p:nvGraphicFramePr>
        <p:xfrm>
          <a:off x="6011863" y="260350"/>
          <a:ext cx="3046412" cy="936625"/>
        </p:xfrm>
        <a:graphic>
          <a:graphicData uri="http://schemas.openxmlformats.org/presentationml/2006/ole">
            <p:oleObj spid="_x0000_s491521" name="CorelDRAW" r:id="rId3" imgW="4180320" imgH="1287360" progId="">
              <p:embed/>
            </p:oleObj>
          </a:graphicData>
        </a:graphic>
      </p:graphicFrame>
      <p:pic>
        <p:nvPicPr>
          <p:cNvPr id="7"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5"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6" name="Object 2"/>
          <p:cNvGraphicFramePr>
            <a:graphicFrameLocks noChangeAspect="1"/>
          </p:cNvGraphicFramePr>
          <p:nvPr/>
        </p:nvGraphicFramePr>
        <p:xfrm>
          <a:off x="6011863" y="260350"/>
          <a:ext cx="3046412" cy="936625"/>
        </p:xfrm>
        <a:graphic>
          <a:graphicData uri="http://schemas.openxmlformats.org/presentationml/2006/ole">
            <p:oleObj spid="_x0000_s500737" name="CorelDRAW" r:id="rId3" imgW="4180320" imgH="1287360" progId="">
              <p:embed/>
            </p:oleObj>
          </a:graphicData>
        </a:graphic>
      </p:graphicFrame>
      <p:pic>
        <p:nvPicPr>
          <p:cNvPr id="7"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9"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0"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B645BD1D-8E62-4F11-8B8B-29B286C17801}" type="slidenum">
              <a:rPr lang="de-AT"/>
              <a:pPr>
                <a:defRPr/>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5"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6" name="Object 2"/>
          <p:cNvGraphicFramePr>
            <a:graphicFrameLocks noChangeAspect="1"/>
          </p:cNvGraphicFramePr>
          <p:nvPr/>
        </p:nvGraphicFramePr>
        <p:xfrm>
          <a:off x="6011863" y="260350"/>
          <a:ext cx="3046412" cy="936625"/>
        </p:xfrm>
        <a:graphic>
          <a:graphicData uri="http://schemas.openxmlformats.org/presentationml/2006/ole">
            <p:oleObj spid="_x0000_s501761" name="CorelDRAW" r:id="rId3" imgW="4180320" imgH="1287360" progId="">
              <p:embed/>
            </p:oleObj>
          </a:graphicData>
        </a:graphic>
      </p:graphicFrame>
      <p:pic>
        <p:nvPicPr>
          <p:cNvPr id="7"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9"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0"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C769BE7E-2D1C-4BE1-94D7-28132EE9C946}" type="slidenum">
              <a:rPr lang="de-AT"/>
              <a:pPr>
                <a:defRPr/>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5"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6" name="Object 2"/>
          <p:cNvGraphicFramePr>
            <a:graphicFrameLocks noChangeAspect="1"/>
          </p:cNvGraphicFramePr>
          <p:nvPr/>
        </p:nvGraphicFramePr>
        <p:xfrm>
          <a:off x="6011863" y="260350"/>
          <a:ext cx="3046412" cy="936625"/>
        </p:xfrm>
        <a:graphic>
          <a:graphicData uri="http://schemas.openxmlformats.org/presentationml/2006/ole">
            <p:oleObj spid="_x0000_s492545" name="CorelDRAW" r:id="rId3" imgW="4180320" imgH="1287360" progId="">
              <p:embed/>
            </p:oleObj>
          </a:graphicData>
        </a:graphic>
      </p:graphicFrame>
      <p:pic>
        <p:nvPicPr>
          <p:cNvPr id="7"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9"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0"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E67CE46F-9B7D-4957-B811-5C18F7047FA6}" type="slidenum">
              <a:rPr lang="de-AT"/>
              <a:pPr>
                <a:defRPr/>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5"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6" name="Object 2"/>
          <p:cNvGraphicFramePr>
            <a:graphicFrameLocks noChangeAspect="1"/>
          </p:cNvGraphicFramePr>
          <p:nvPr/>
        </p:nvGraphicFramePr>
        <p:xfrm>
          <a:off x="6011863" y="260350"/>
          <a:ext cx="3046412" cy="936625"/>
        </p:xfrm>
        <a:graphic>
          <a:graphicData uri="http://schemas.openxmlformats.org/presentationml/2006/ole">
            <p:oleObj spid="_x0000_s493569" name="CorelDRAW" r:id="rId3" imgW="4180320" imgH="1287360" progId="">
              <p:embed/>
            </p:oleObj>
          </a:graphicData>
        </a:graphic>
      </p:graphicFrame>
      <p:pic>
        <p:nvPicPr>
          <p:cNvPr id="7"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9"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0"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E67177D4-D616-407B-A461-FD0B6335EB48}" type="slidenum">
              <a:rPr lang="de-AT"/>
              <a:pPr>
                <a:defRPr/>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6"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7" name="Object 2"/>
          <p:cNvGraphicFramePr>
            <a:graphicFrameLocks noChangeAspect="1"/>
          </p:cNvGraphicFramePr>
          <p:nvPr/>
        </p:nvGraphicFramePr>
        <p:xfrm>
          <a:off x="6011863" y="260350"/>
          <a:ext cx="3046412" cy="936625"/>
        </p:xfrm>
        <a:graphic>
          <a:graphicData uri="http://schemas.openxmlformats.org/presentationml/2006/ole">
            <p:oleObj spid="_x0000_s494593" name="CorelDRAW" r:id="rId3" imgW="4180320" imgH="1287360" progId="">
              <p:embed/>
            </p:oleObj>
          </a:graphicData>
        </a:graphic>
      </p:graphicFrame>
      <p:pic>
        <p:nvPicPr>
          <p:cNvPr id="8"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9"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10"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9B2CAEE2-38AD-4F7A-A4D3-F41C9E7E224B}"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8"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9" name="Object 2"/>
          <p:cNvGraphicFramePr>
            <a:graphicFrameLocks noChangeAspect="1"/>
          </p:cNvGraphicFramePr>
          <p:nvPr/>
        </p:nvGraphicFramePr>
        <p:xfrm>
          <a:off x="6011863" y="260350"/>
          <a:ext cx="3046412" cy="936625"/>
        </p:xfrm>
        <a:graphic>
          <a:graphicData uri="http://schemas.openxmlformats.org/presentationml/2006/ole">
            <p:oleObj spid="_x0000_s495617" name="CorelDRAW" r:id="rId3" imgW="4180320" imgH="1287360" progId="">
              <p:embed/>
            </p:oleObj>
          </a:graphicData>
        </a:graphic>
      </p:graphicFrame>
      <p:pic>
        <p:nvPicPr>
          <p:cNvPr id="10"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11"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12"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3"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0BE4A7C1-CBB2-4030-BF71-6DFD45807ADF}" type="slidenum">
              <a:rPr lang="de-AT"/>
              <a:pPr>
                <a:defRPr/>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4"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5" name="Object 2"/>
          <p:cNvGraphicFramePr>
            <a:graphicFrameLocks noChangeAspect="1"/>
          </p:cNvGraphicFramePr>
          <p:nvPr/>
        </p:nvGraphicFramePr>
        <p:xfrm>
          <a:off x="6011863" y="260350"/>
          <a:ext cx="3046412" cy="936625"/>
        </p:xfrm>
        <a:graphic>
          <a:graphicData uri="http://schemas.openxmlformats.org/presentationml/2006/ole">
            <p:oleObj spid="_x0000_s496641" name="CorelDRAW" r:id="rId3" imgW="4180320" imgH="1287360" progId="">
              <p:embed/>
            </p:oleObj>
          </a:graphicData>
        </a:graphic>
      </p:graphicFrame>
      <p:pic>
        <p:nvPicPr>
          <p:cNvPr id="6"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179512" y="116632"/>
            <a:ext cx="8229600" cy="1143000"/>
          </a:xfrm>
          <a:prstGeom prst="rect">
            <a:avLst/>
          </a:prstGeom>
        </p:spPr>
        <p:txBody>
          <a:bodyPr/>
          <a:lstStyle/>
          <a:p>
            <a:r>
              <a:rPr lang="de-DE" smtClean="0"/>
              <a:t>Titelmasterformat durch Klicken bearbeiten</a:t>
            </a:r>
            <a:endParaRPr lang="de-AT"/>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8"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15650D9A-9754-4689-9D7A-F224D74366C3}" type="slidenum">
              <a:rPr lang="de-AT"/>
              <a:pPr>
                <a:defRPr/>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3"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4" name="Object 2"/>
          <p:cNvGraphicFramePr>
            <a:graphicFrameLocks noChangeAspect="1"/>
          </p:cNvGraphicFramePr>
          <p:nvPr/>
        </p:nvGraphicFramePr>
        <p:xfrm>
          <a:off x="6011863" y="260350"/>
          <a:ext cx="3046412" cy="936625"/>
        </p:xfrm>
        <a:graphic>
          <a:graphicData uri="http://schemas.openxmlformats.org/presentationml/2006/ole">
            <p:oleObj spid="_x0000_s497665" name="CorelDRAW" r:id="rId3" imgW="4180320" imgH="1287360" progId="">
              <p:embed/>
            </p:oleObj>
          </a:graphicData>
        </a:graphic>
      </p:graphicFrame>
      <p:pic>
        <p:nvPicPr>
          <p:cNvPr id="5"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6"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7"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A5ADCC05-E492-4F73-927F-1CCFC9230668}" type="slidenum">
              <a:rPr lang="de-AT"/>
              <a:pPr>
                <a:defRPr/>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6"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7" name="Object 2"/>
          <p:cNvGraphicFramePr>
            <a:graphicFrameLocks noChangeAspect="1"/>
          </p:cNvGraphicFramePr>
          <p:nvPr/>
        </p:nvGraphicFramePr>
        <p:xfrm>
          <a:off x="6011863" y="260350"/>
          <a:ext cx="3046412" cy="936625"/>
        </p:xfrm>
        <a:graphic>
          <a:graphicData uri="http://schemas.openxmlformats.org/presentationml/2006/ole">
            <p:oleObj spid="_x0000_s498689" name="CorelDRAW" r:id="rId3" imgW="4180320" imgH="1287360" progId="">
              <p:embed/>
            </p:oleObj>
          </a:graphicData>
        </a:graphic>
      </p:graphicFrame>
      <p:pic>
        <p:nvPicPr>
          <p:cNvPr id="8"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9"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10"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9F5D0CDD-5CF0-4C26-9F37-3A59BBBBBCB5}" type="slidenum">
              <a:rPr lang="de-AT"/>
              <a:pPr>
                <a:defRPr/>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6"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7" name="Object 2"/>
          <p:cNvGraphicFramePr>
            <a:graphicFrameLocks noChangeAspect="1"/>
          </p:cNvGraphicFramePr>
          <p:nvPr/>
        </p:nvGraphicFramePr>
        <p:xfrm>
          <a:off x="6011863" y="260350"/>
          <a:ext cx="3046412" cy="936625"/>
        </p:xfrm>
        <a:graphic>
          <a:graphicData uri="http://schemas.openxmlformats.org/presentationml/2006/ole">
            <p:oleObj spid="_x0000_s499713" name="CorelDRAW" r:id="rId3" imgW="4180320" imgH="1287360" progId="">
              <p:embed/>
            </p:oleObj>
          </a:graphicData>
        </a:graphic>
      </p:graphicFrame>
      <p:pic>
        <p:nvPicPr>
          <p:cNvPr id="8" name="Grafik 1"/>
          <p:cNvPicPr>
            <a:picLocks noChangeAspect="1"/>
          </p:cNvPicPr>
          <p:nvPr userDrawn="1"/>
        </p:nvPicPr>
        <p:blipFill>
          <a:blip r:embed="rId4"/>
          <a:srcRect/>
          <a:stretch>
            <a:fillRect/>
          </a:stretch>
        </p:blipFill>
        <p:spPr bwMode="auto">
          <a:xfrm>
            <a:off x="7380288" y="6237288"/>
            <a:ext cx="1597025" cy="576262"/>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9"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endParaRPr lang="de-AT"/>
          </a:p>
        </p:txBody>
      </p:sp>
      <p:sp>
        <p:nvSpPr>
          <p:cNvPr id="10" name="Rectangle 5"/>
          <p:cNvSpPr>
            <a:spLocks noGrp="1" noChangeArrowheads="1"/>
          </p:cNvSpPr>
          <p:nvPr>
            <p:ph type="ftr" sz="quarter" idx="11"/>
          </p:nvPr>
        </p:nvSpPr>
        <p:spPr>
          <a:xfrm>
            <a:off x="3124200" y="6245225"/>
            <a:ext cx="2895600" cy="476250"/>
          </a:xfrm>
        </p:spPr>
        <p:txBody>
          <a:bodyPr/>
          <a:lstStyle>
            <a:lvl1pPr>
              <a:defRPr>
                <a:solidFill>
                  <a:srgbClr val="000000"/>
                </a:solidFill>
              </a:defRPr>
            </a:lvl1pPr>
          </a:lstStyle>
          <a:p>
            <a:pPr>
              <a:defRPr/>
            </a:pPr>
            <a:endParaRPr lang="de-AT"/>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a:defRPr/>
            </a:pPr>
            <a:fld id="{F537267D-2739-43D4-8FDD-E8A03182EA16}" type="slidenum">
              <a:rPr lang="de-AT"/>
              <a:pPr>
                <a:defRPr/>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8" name="Rectangle 2"/>
          <p:cNvSpPr>
            <a:spLocks noGrp="1" noChangeArrowheads="1"/>
          </p:cNvSpPr>
          <p:nvPr>
            <p:ph type="title"/>
          </p:nvPr>
        </p:nvSpPr>
        <p:spPr bwMode="auto">
          <a:xfrm>
            <a:off x="395288" y="188913"/>
            <a:ext cx="54006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1289" name="Rectangle 3"/>
          <p:cNvSpPr>
            <a:spLocks noGrp="1" noChangeArrowheads="1"/>
          </p:cNvSpPr>
          <p:nvPr>
            <p:ph type="body" idx="1"/>
          </p:nvPr>
        </p:nvSpPr>
        <p:spPr bwMode="auto">
          <a:xfrm>
            <a:off x="395288" y="1557338"/>
            <a:ext cx="8291512"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2" name="Line 8"/>
          <p:cNvSpPr>
            <a:spLocks noChangeShapeType="1"/>
          </p:cNvSpPr>
          <p:nvPr userDrawn="1"/>
        </p:nvSpPr>
        <p:spPr bwMode="auto">
          <a:xfrm>
            <a:off x="0" y="1341438"/>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sp>
        <p:nvSpPr>
          <p:cNvPr id="15" name="Line 10"/>
          <p:cNvSpPr>
            <a:spLocks noChangeShapeType="1"/>
          </p:cNvSpPr>
          <p:nvPr userDrawn="1"/>
        </p:nvSpPr>
        <p:spPr bwMode="auto">
          <a:xfrm>
            <a:off x="7938" y="6165850"/>
            <a:ext cx="9144000" cy="0"/>
          </a:xfrm>
          <a:prstGeom prst="line">
            <a:avLst/>
          </a:prstGeom>
          <a:noFill/>
          <a:ln w="38100">
            <a:solidFill>
              <a:srgbClr val="265EA2"/>
            </a:solidFill>
            <a:round/>
            <a:headEnd/>
            <a:tailEnd/>
          </a:ln>
          <a:extLst>
            <a:ext uri="{909E8E84-426E-40DD-AFC4-6F175D3DCCD1}"/>
          </a:extLst>
        </p:spPr>
        <p:txBody>
          <a:bodyPr/>
          <a:lstStyle/>
          <a:p>
            <a:pPr fontAlgn="auto">
              <a:spcBef>
                <a:spcPts val="0"/>
              </a:spcBef>
              <a:spcAft>
                <a:spcPts val="0"/>
              </a:spcAft>
              <a:defRPr/>
            </a:pPr>
            <a:endParaRPr lang="de-AT">
              <a:latin typeface="+mn-lt"/>
            </a:endParaRPr>
          </a:p>
        </p:txBody>
      </p:sp>
      <p:graphicFrame>
        <p:nvGraphicFramePr>
          <p:cNvPr id="11286" name="Object 22"/>
          <p:cNvGraphicFramePr>
            <a:graphicFrameLocks noChangeAspect="1"/>
          </p:cNvGraphicFramePr>
          <p:nvPr/>
        </p:nvGraphicFramePr>
        <p:xfrm>
          <a:off x="6011863" y="260350"/>
          <a:ext cx="3046412" cy="936625"/>
        </p:xfrm>
        <a:graphic>
          <a:graphicData uri="http://schemas.openxmlformats.org/presentationml/2006/ole">
            <p:oleObj spid="_x0000_s11286" name="CorelDRAW" r:id="rId14" imgW="4180320" imgH="1287360" progId="">
              <p:embed/>
            </p:oleObj>
          </a:graphicData>
        </a:graphic>
      </p:graphicFrame>
      <p:sp>
        <p:nvSpPr>
          <p:cNvPr id="19" name="Rectangle 5"/>
          <p:cNvSpPr>
            <a:spLocks noGrp="1" noChangeArrowheads="1"/>
          </p:cNvSpPr>
          <p:nvPr>
            <p:ph type="ftr" sz="quarter" idx="3"/>
          </p:nvPr>
        </p:nvSpPr>
        <p:spPr>
          <a:xfrm>
            <a:off x="4356100" y="6264275"/>
            <a:ext cx="2895600" cy="260350"/>
          </a:xfrm>
          <a:prstGeom prst="rect">
            <a:avLst/>
          </a:prstGeom>
        </p:spPr>
        <p:txBody>
          <a:bodyPr/>
          <a:lstStyle>
            <a:lvl1pPr algn="r" fontAlgn="auto">
              <a:spcBef>
                <a:spcPts val="0"/>
              </a:spcBef>
              <a:spcAft>
                <a:spcPts val="0"/>
              </a:spcAft>
              <a:defRPr sz="1050">
                <a:latin typeface="+mn-lt"/>
                <a:cs typeface="Arial" pitchFamily="34" charset="0"/>
              </a:defRPr>
            </a:lvl1pPr>
          </a:lstStyle>
          <a:p>
            <a:pPr>
              <a:defRPr/>
            </a:pPr>
            <a:r>
              <a:rPr lang="de-DE"/>
              <a:t>Supported by:</a:t>
            </a:r>
          </a:p>
        </p:txBody>
      </p:sp>
      <p:pic>
        <p:nvPicPr>
          <p:cNvPr id="11293" name="Grafik 1"/>
          <p:cNvPicPr>
            <a:picLocks noChangeAspect="1"/>
          </p:cNvPicPr>
          <p:nvPr userDrawn="1"/>
        </p:nvPicPr>
        <p:blipFill>
          <a:blip r:embed="rId15"/>
          <a:srcRect/>
          <a:stretch>
            <a:fillRect/>
          </a:stretch>
        </p:blipFill>
        <p:spPr bwMode="auto">
          <a:xfrm>
            <a:off x="7380288" y="6237288"/>
            <a:ext cx="1597025" cy="576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lang="de-DE" sz="2400" b="1" dirty="0">
          <a:solidFill>
            <a:srgbClr val="265EA2"/>
          </a:solidFill>
          <a:latin typeface="+mj-lt"/>
          <a:ea typeface="+mj-ea"/>
          <a:cs typeface="+mj-cs"/>
        </a:defRPr>
      </a:lvl1pPr>
      <a:lvl2pPr algn="l" rtl="0" eaLnBrk="0" fontAlgn="base" hangingPunct="0">
        <a:spcBef>
          <a:spcPct val="0"/>
        </a:spcBef>
        <a:spcAft>
          <a:spcPct val="0"/>
        </a:spcAft>
        <a:defRPr sz="2400" b="1">
          <a:solidFill>
            <a:srgbClr val="265EA2"/>
          </a:solidFill>
          <a:latin typeface="Arial" charset="0"/>
        </a:defRPr>
      </a:lvl2pPr>
      <a:lvl3pPr algn="l" rtl="0" eaLnBrk="0" fontAlgn="base" hangingPunct="0">
        <a:spcBef>
          <a:spcPct val="0"/>
        </a:spcBef>
        <a:spcAft>
          <a:spcPct val="0"/>
        </a:spcAft>
        <a:defRPr sz="2400" b="1">
          <a:solidFill>
            <a:srgbClr val="265EA2"/>
          </a:solidFill>
          <a:latin typeface="Arial" charset="0"/>
        </a:defRPr>
      </a:lvl3pPr>
      <a:lvl4pPr algn="l" rtl="0" eaLnBrk="0" fontAlgn="base" hangingPunct="0">
        <a:spcBef>
          <a:spcPct val="0"/>
        </a:spcBef>
        <a:spcAft>
          <a:spcPct val="0"/>
        </a:spcAft>
        <a:defRPr sz="2400" b="1">
          <a:solidFill>
            <a:srgbClr val="265EA2"/>
          </a:solidFill>
          <a:latin typeface="Arial" charset="0"/>
        </a:defRPr>
      </a:lvl4pPr>
      <a:lvl5pPr algn="l" rtl="0" eaLnBrk="0" fontAlgn="base" hangingPunct="0">
        <a:spcBef>
          <a:spcPct val="0"/>
        </a:spcBef>
        <a:spcAft>
          <a:spcPct val="0"/>
        </a:spcAft>
        <a:defRPr sz="2400" b="1">
          <a:solidFill>
            <a:srgbClr val="265EA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3.gif"/><Relationship Id="rId3" Type="http://schemas.openxmlformats.org/officeDocument/2006/relationships/notesSlide" Target="../notesSlides/notesSlide2.xml"/><Relationship Id="rId7" Type="http://schemas.openxmlformats.org/officeDocument/2006/relationships/image" Target="../media/image7.jpeg"/><Relationship Id="rId12"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hyperlink" Target="http://www.oec-en.a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gif"/><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Titel 3"/>
          <p:cNvSpPr>
            <a:spLocks noGrp="1"/>
          </p:cNvSpPr>
          <p:nvPr>
            <p:ph type="ctrTitle"/>
          </p:nvPr>
        </p:nvSpPr>
        <p:spPr>
          <a:xfrm>
            <a:off x="684213" y="3213100"/>
            <a:ext cx="7772400" cy="1470025"/>
          </a:xfrm>
        </p:spPr>
        <p:txBody>
          <a:bodyPr/>
          <a:lstStyle/>
          <a:p>
            <a:pPr algn="ctr"/>
            <a:r>
              <a:rPr lang="en-GB" sz="3200" smtClean="0"/>
              <a:t>National workshop</a:t>
            </a:r>
            <a:br>
              <a:rPr lang="en-GB" sz="3200" smtClean="0"/>
            </a:br>
            <a:r>
              <a:rPr lang="en-GB" sz="1800" b="0" smtClean="0"/>
              <a:t>31 May 2012, Budapest</a:t>
            </a:r>
            <a:br>
              <a:rPr lang="en-GB" sz="1800" b="0" smtClean="0"/>
            </a:br>
            <a:r>
              <a:rPr lang="en-GB" sz="1800" b="0" smtClean="0"/>
              <a:t/>
            </a:r>
            <a:br>
              <a:rPr lang="en-GB" sz="1800" b="0" smtClean="0"/>
            </a:br>
            <a:r>
              <a:rPr lang="en-GB" smtClean="0"/>
              <a:t/>
            </a:r>
            <a:br>
              <a:rPr lang="en-GB" smtClean="0"/>
            </a:br>
            <a:r>
              <a:rPr lang="en-GB" smtClean="0"/>
              <a:t>Regina Aufreiter</a:t>
            </a:r>
            <a:br>
              <a:rPr lang="en-GB" smtClean="0"/>
            </a:br>
            <a:r>
              <a:rPr lang="en-GB" smtClean="0"/>
              <a:t/>
            </a:r>
            <a:br>
              <a:rPr lang="en-GB" smtClean="0"/>
            </a:br>
            <a:r>
              <a:rPr sz="2000" b="0" smtClean="0"/>
              <a:t>O.Ö. Energiesparverband</a:t>
            </a:r>
            <a:br>
              <a:rPr sz="2000" b="0" smtClean="0"/>
            </a:br>
            <a:r>
              <a:rPr lang="de-AT" sz="2000" b="0" smtClean="0"/>
              <a:t>Landstr. 45, A-4020 Linz, Austria</a:t>
            </a:r>
            <a:br>
              <a:rPr lang="de-AT" sz="2000" b="0" smtClean="0"/>
            </a:br>
            <a:r>
              <a:rPr lang="de-AT" sz="2000" b="0" smtClean="0"/>
              <a:t>T: +43-732-7720-14869</a:t>
            </a:r>
            <a:br>
              <a:rPr lang="de-AT" sz="2000" b="0" smtClean="0"/>
            </a:br>
            <a:r>
              <a:rPr lang="de-AT" sz="2000" b="0" smtClean="0"/>
              <a:t>regina.aufreiter@esv.or.at</a:t>
            </a:r>
            <a:br>
              <a:rPr lang="de-AT" sz="2000" b="0" smtClean="0"/>
            </a:br>
            <a:r>
              <a:rPr lang="de-AT" sz="2000" b="0" smtClean="0"/>
              <a:t>www.esv.or.at</a:t>
            </a:r>
            <a:r>
              <a:rPr lang="en-GB" sz="2000" b="0" smtClean="0"/>
              <a:t> </a:t>
            </a:r>
            <a:br>
              <a:rPr lang="en-GB" sz="2000" b="0" smtClean="0"/>
            </a:br>
            <a:endParaRPr lang="de-AT" smtClean="0"/>
          </a:p>
        </p:txBody>
      </p:sp>
      <p:pic>
        <p:nvPicPr>
          <p:cNvPr id="437250" name="Grafik 2"/>
          <p:cNvPicPr>
            <a:picLocks noChangeAspect="1"/>
          </p:cNvPicPr>
          <p:nvPr/>
        </p:nvPicPr>
        <p:blipFill>
          <a:blip r:embed="rId3"/>
          <a:srcRect/>
          <a:stretch>
            <a:fillRect/>
          </a:stretch>
        </p:blipFill>
        <p:spPr bwMode="auto">
          <a:xfrm>
            <a:off x="179388" y="6308725"/>
            <a:ext cx="28575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3"/>
          <p:cNvSpPr>
            <a:spLocks noChangeArrowheads="1"/>
          </p:cNvSpPr>
          <p:nvPr/>
        </p:nvSpPr>
        <p:spPr bwMode="auto">
          <a:xfrm>
            <a:off x="323850" y="1773238"/>
            <a:ext cx="8424863" cy="4392612"/>
          </a:xfrm>
          <a:prstGeom prst="rect">
            <a:avLst/>
          </a:prstGeom>
          <a:noFill/>
          <a:ln w="9525">
            <a:noFill/>
            <a:miter lim="800000"/>
            <a:headEnd/>
            <a:tailEnd/>
          </a:ln>
        </p:spPr>
        <p:txBody>
          <a:bodyPr/>
          <a:lstStyle/>
          <a:p>
            <a:pPr marL="342900" indent="-342900">
              <a:buFont typeface="Arial" charset="0"/>
              <a:buChar char="•"/>
            </a:pPr>
            <a:r>
              <a:rPr lang="en-GB" sz="2000">
                <a:cs typeface="Arial" charset="0"/>
              </a:rPr>
              <a:t>Procurement for regional administration departments and authorities, on district level in Upper Austria (district authorities) is mainly done by the department for Procurement of regional administration (ZeB). </a:t>
            </a:r>
            <a:br>
              <a:rPr lang="en-GB" sz="2000">
                <a:cs typeface="Arial" charset="0"/>
              </a:rPr>
            </a:br>
            <a:endParaRPr lang="en-GB" sz="2000">
              <a:cs typeface="Arial" charset="0"/>
            </a:endParaRPr>
          </a:p>
          <a:p>
            <a:pPr marL="342900" indent="-342900">
              <a:buFont typeface="Arial" charset="0"/>
              <a:buChar char="•"/>
            </a:pPr>
            <a:r>
              <a:rPr lang="en-GB" sz="2000">
                <a:cs typeface="Arial" charset="0"/>
              </a:rPr>
              <a:t>This organisation was established in summer 2006 with the objective to ensure efficient procurement. </a:t>
            </a:r>
            <a:br>
              <a:rPr lang="en-GB" sz="2000">
                <a:cs typeface="Arial" charset="0"/>
              </a:rPr>
            </a:br>
            <a:endParaRPr lang="en-GB" sz="2000">
              <a:cs typeface="Arial" charset="0"/>
            </a:endParaRPr>
          </a:p>
          <a:p>
            <a:pPr marL="342900" indent="-342900">
              <a:buFont typeface="Arial" charset="0"/>
              <a:buChar char="•"/>
            </a:pPr>
            <a:r>
              <a:rPr lang="en-GB" sz="2000">
                <a:cs typeface="Arial" charset="0"/>
              </a:rPr>
              <a:t>5 different procurement groups were established:</a:t>
            </a:r>
            <a:br>
              <a:rPr lang="en-GB" sz="2000">
                <a:cs typeface="Arial" charset="0"/>
              </a:rPr>
            </a:br>
            <a:r>
              <a:rPr lang="en-GB" sz="2000">
                <a:cs typeface="Arial" charset="0"/>
              </a:rPr>
              <a:t>IT, office supplies (paper etc.), office equipment and electrical devices, fuel and maintenance.</a:t>
            </a:r>
            <a:endParaRPr lang="de-AT" sz="2000">
              <a:cs typeface="Arial" charset="0"/>
            </a:endParaRPr>
          </a:p>
          <a:p>
            <a:pPr marL="342900" indent="-342900"/>
            <a:endParaRPr lang="de-AT" sz="2000">
              <a:cs typeface="Arial" charset="0"/>
            </a:endParaRPr>
          </a:p>
        </p:txBody>
      </p:sp>
      <p:sp>
        <p:nvSpPr>
          <p:cNvPr id="455682" name="Text Box 3"/>
          <p:cNvSpPr txBox="1">
            <a:spLocks noChangeArrowheads="1"/>
          </p:cNvSpPr>
          <p:nvPr/>
        </p:nvSpPr>
        <p:spPr bwMode="auto">
          <a:xfrm>
            <a:off x="179388" y="333375"/>
            <a:ext cx="8972550" cy="830263"/>
          </a:xfrm>
          <a:prstGeom prst="rect">
            <a:avLst/>
          </a:prstGeom>
          <a:noFill/>
          <a:ln w="9525">
            <a:noFill/>
            <a:miter lim="800000"/>
            <a:headEnd/>
            <a:tailEnd/>
          </a:ln>
        </p:spPr>
        <p:txBody>
          <a:bodyPr>
            <a:spAutoFit/>
          </a:bodyPr>
          <a:lstStyle/>
          <a:p>
            <a:pPr eaLnBrk="0" hangingPunct="0"/>
            <a:r>
              <a:rPr lang="en-US" sz="2400" b="1">
                <a:solidFill>
                  <a:srgbClr val="265EA2"/>
                </a:solidFill>
              </a:rPr>
              <a:t>Procurement – the role of</a:t>
            </a:r>
            <a:br>
              <a:rPr lang="en-US" sz="2400" b="1">
                <a:solidFill>
                  <a:srgbClr val="265EA2"/>
                </a:solidFill>
              </a:rPr>
            </a:br>
            <a:r>
              <a:rPr lang="en-US" sz="2400" b="1">
                <a:solidFill>
                  <a:srgbClr val="265EA2"/>
                </a:solidFill>
              </a:rPr>
              <a:t>the regional level (1)</a:t>
            </a:r>
            <a:endParaRPr lang="en-GB" sz="2400" b="1">
              <a:solidFill>
                <a:srgbClr val="265EA2"/>
              </a:solidFill>
            </a:endParaRPr>
          </a:p>
        </p:txBody>
      </p:sp>
      <p:pic>
        <p:nvPicPr>
          <p:cNvPr id="455683" name="Grafik 4"/>
          <p:cNvPicPr>
            <a:picLocks noChangeAspect="1"/>
          </p:cNvPicPr>
          <p:nvPr/>
        </p:nvPicPr>
        <p:blipFill>
          <a:blip r:embed="rId3"/>
          <a:srcRect/>
          <a:stretch>
            <a:fillRect/>
          </a:stretch>
        </p:blipFill>
        <p:spPr bwMode="auto">
          <a:xfrm>
            <a:off x="2857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79388" y="1412875"/>
            <a:ext cx="8640762" cy="4392613"/>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2000" dirty="0">
                <a:latin typeface="Arial" pitchFamily="34" charset="0"/>
                <a:cs typeface="Arial" pitchFamily="34" charset="0"/>
              </a:rPr>
              <a:t>Concrete implementation measures of the agreement ("15a </a:t>
            </a:r>
            <a:r>
              <a:rPr lang="en-US" sz="2000" dirty="0" err="1">
                <a:latin typeface="Arial" pitchFamily="34" charset="0"/>
                <a:cs typeface="Arial" pitchFamily="34" charset="0"/>
              </a:rPr>
              <a:t>Vereinbarung</a:t>
            </a:r>
            <a:r>
              <a:rPr lang="en-US" sz="2000" dirty="0">
                <a:latin typeface="Arial" pitchFamily="34" charset="0"/>
                <a:cs typeface="Arial" pitchFamily="34" charset="0"/>
              </a:rPr>
              <a:t>") on regional level include among others:</a:t>
            </a:r>
          </a:p>
          <a:p>
            <a:pPr fontAlgn="auto">
              <a:spcBef>
                <a:spcPts val="0"/>
              </a:spcBef>
              <a:spcAft>
                <a:spcPts val="0"/>
              </a:spcAft>
              <a:defRPr/>
            </a:pP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GB" sz="2000" dirty="0">
                <a:latin typeface="Arial" pitchFamily="34" charset="0"/>
                <a:cs typeface="Arial" pitchFamily="34" charset="0"/>
              </a:rPr>
              <a:t>Ecological guide ("</a:t>
            </a:r>
            <a:r>
              <a:rPr lang="en-GB" sz="2000" dirty="0" err="1">
                <a:latin typeface="Arial" pitchFamily="34" charset="0"/>
                <a:cs typeface="Arial" pitchFamily="34" charset="0"/>
              </a:rPr>
              <a:t>Ökoleitfaden</a:t>
            </a:r>
            <a:r>
              <a:rPr lang="en-GB" sz="2000" dirty="0">
                <a:latin typeface="Arial" pitchFamily="34" charset="0"/>
                <a:cs typeface="Arial" pitchFamily="34" charset="0"/>
              </a:rPr>
              <a:t>") of the central procurement organisation (</a:t>
            </a:r>
            <a:r>
              <a:rPr lang="en-GB" sz="2000" dirty="0" err="1">
                <a:latin typeface="Arial" pitchFamily="34" charset="0"/>
                <a:cs typeface="Arial" pitchFamily="34" charset="0"/>
              </a:rPr>
              <a:t>ZeB</a:t>
            </a:r>
            <a:r>
              <a:rPr lang="en-GB" sz="2000" dirty="0">
                <a:latin typeface="Arial" pitchFamily="34" charset="0"/>
                <a:cs typeface="Arial" pitchFamily="34" charset="0"/>
              </a:rPr>
              <a:t>) including energy efficiency criteria for different product groups</a:t>
            </a:r>
            <a:br>
              <a:rPr lang="en-GB" sz="2000" dirty="0">
                <a:latin typeface="Arial" pitchFamily="34" charset="0"/>
                <a:cs typeface="Arial" pitchFamily="34" charset="0"/>
              </a:rPr>
            </a:br>
            <a:endParaRPr lang="en-GB"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GB" sz="2000" dirty="0">
                <a:latin typeface="Arial" pitchFamily="34" charset="0"/>
                <a:cs typeface="Arial" pitchFamily="34" charset="0"/>
              </a:rPr>
              <a:t>Implementation of the EU projects, e.g. "Pro-EE" of the regional government of Upper Austria</a:t>
            </a:r>
            <a:br>
              <a:rPr lang="en-GB" sz="2000" dirty="0">
                <a:latin typeface="Arial" pitchFamily="34" charset="0"/>
                <a:cs typeface="Arial" pitchFamily="34" charset="0"/>
              </a:rPr>
            </a:br>
            <a:endParaRPr lang="en-GB"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de-AT" sz="2000" dirty="0" err="1">
                <a:latin typeface="Arial" pitchFamily="34" charset="0"/>
                <a:cs typeface="Arial" pitchFamily="34" charset="0"/>
              </a:rPr>
              <a:t>Energy</a:t>
            </a:r>
            <a:r>
              <a:rPr lang="de-AT" sz="2000" dirty="0">
                <a:latin typeface="Arial" pitchFamily="34" charset="0"/>
                <a:cs typeface="Arial" pitchFamily="34" charset="0"/>
              </a:rPr>
              <a:t> </a:t>
            </a:r>
            <a:r>
              <a:rPr lang="de-AT" sz="2000" dirty="0" err="1">
                <a:latin typeface="Arial" pitchFamily="34" charset="0"/>
                <a:cs typeface="Arial" pitchFamily="34" charset="0"/>
              </a:rPr>
              <a:t>Contracting</a:t>
            </a:r>
            <a:r>
              <a:rPr lang="de-AT" sz="2000" dirty="0">
                <a:latin typeface="Arial" pitchFamily="34" charset="0"/>
                <a:cs typeface="Arial" pitchFamily="34" charset="0"/>
              </a:rPr>
              <a:t>: </a:t>
            </a:r>
            <a:r>
              <a:rPr lang="en-GB" sz="2000" dirty="0">
                <a:latin typeface="Arial" pitchFamily="34" charset="0"/>
                <a:cs typeface="Arial" pitchFamily="34" charset="0"/>
              </a:rPr>
              <a:t>Support programme of the regional government of Upper Austria.</a:t>
            </a:r>
            <a:br>
              <a:rPr lang="en-GB" sz="2000" dirty="0">
                <a:latin typeface="Arial" pitchFamily="34" charset="0"/>
                <a:cs typeface="Arial" pitchFamily="34" charset="0"/>
              </a:rPr>
            </a:br>
            <a:endParaRPr lang="de-AT"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"Demand allocation mechanism" of the regional government ("BZ-</a:t>
            </a:r>
            <a:r>
              <a:rPr lang="en-US" sz="2000" dirty="0" err="1">
                <a:latin typeface="Arial" pitchFamily="34" charset="0"/>
                <a:cs typeface="Arial" pitchFamily="34" charset="0"/>
              </a:rPr>
              <a:t>Mittel</a:t>
            </a:r>
            <a:r>
              <a:rPr lang="en-US" sz="2000" dirty="0">
                <a:latin typeface="Arial" pitchFamily="34" charset="0"/>
                <a:cs typeface="Arial" pitchFamily="34" charset="0"/>
              </a:rPr>
              <a:t>")</a:t>
            </a:r>
            <a:r>
              <a:rPr lang="en-GB" sz="2000" dirty="0">
                <a:latin typeface="Arial" pitchFamily="34" charset="0"/>
                <a:cs typeface="Arial" pitchFamily="34" charset="0"/>
              </a:rPr>
              <a:t> for public buildings linked to energy efficiency criteria</a:t>
            </a:r>
            <a:endParaRPr lang="de-AT" sz="2000" dirty="0">
              <a:latin typeface="Arial" pitchFamily="34" charset="0"/>
              <a:cs typeface="Arial" pitchFamily="34" charset="0"/>
            </a:endParaRPr>
          </a:p>
          <a:p>
            <a:pPr fontAlgn="auto">
              <a:spcBef>
                <a:spcPts val="0"/>
              </a:spcBef>
              <a:spcAft>
                <a:spcPts val="0"/>
              </a:spcAft>
              <a:defRPr/>
            </a:pPr>
            <a:r>
              <a:rPr lang="de-AT" sz="2000" dirty="0">
                <a:latin typeface="Arial" pitchFamily="34" charset="0"/>
                <a:cs typeface="Arial" pitchFamily="34" charset="0"/>
              </a:rPr>
              <a:t> </a:t>
            </a:r>
          </a:p>
          <a:p>
            <a:pPr fontAlgn="auto">
              <a:spcBef>
                <a:spcPts val="0"/>
              </a:spcBef>
              <a:spcAft>
                <a:spcPts val="0"/>
              </a:spcAft>
              <a:defRPr/>
            </a:pPr>
            <a:endParaRPr lang="de-AT" sz="2000" dirty="0">
              <a:latin typeface="Arial" pitchFamily="34" charset="0"/>
              <a:cs typeface="Arial" pitchFamily="34" charset="0"/>
            </a:endParaRPr>
          </a:p>
        </p:txBody>
      </p:sp>
      <p:sp>
        <p:nvSpPr>
          <p:cNvPr id="457730" name="Text Box 3"/>
          <p:cNvSpPr txBox="1">
            <a:spLocks noChangeArrowheads="1"/>
          </p:cNvSpPr>
          <p:nvPr/>
        </p:nvSpPr>
        <p:spPr bwMode="auto">
          <a:xfrm>
            <a:off x="179388" y="333375"/>
            <a:ext cx="8972550" cy="830263"/>
          </a:xfrm>
          <a:prstGeom prst="rect">
            <a:avLst/>
          </a:prstGeom>
          <a:noFill/>
          <a:ln w="9525">
            <a:noFill/>
            <a:miter lim="800000"/>
            <a:headEnd/>
            <a:tailEnd/>
          </a:ln>
        </p:spPr>
        <p:txBody>
          <a:bodyPr>
            <a:spAutoFit/>
          </a:bodyPr>
          <a:lstStyle/>
          <a:p>
            <a:pPr eaLnBrk="0" hangingPunct="0"/>
            <a:r>
              <a:rPr lang="en-US" sz="2400" b="1">
                <a:solidFill>
                  <a:srgbClr val="265EA2"/>
                </a:solidFill>
              </a:rPr>
              <a:t>Procurement – the role of</a:t>
            </a:r>
            <a:br>
              <a:rPr lang="en-US" sz="2400" b="1">
                <a:solidFill>
                  <a:srgbClr val="265EA2"/>
                </a:solidFill>
              </a:rPr>
            </a:br>
            <a:r>
              <a:rPr lang="en-US" sz="2400" b="1">
                <a:solidFill>
                  <a:srgbClr val="265EA2"/>
                </a:solidFill>
              </a:rPr>
              <a:t>the regional level (2)</a:t>
            </a:r>
            <a:endParaRPr lang="en-GB" sz="2400" b="1">
              <a:solidFill>
                <a:srgbClr val="265EA2"/>
              </a:solidFill>
            </a:endParaRPr>
          </a:p>
        </p:txBody>
      </p:sp>
      <p:pic>
        <p:nvPicPr>
          <p:cNvPr id="457731" name="Grafik 3"/>
          <p:cNvPicPr>
            <a:picLocks noChangeAspect="1"/>
          </p:cNvPicPr>
          <p:nvPr/>
        </p:nvPicPr>
        <p:blipFill>
          <a:blip r:embed="rId3"/>
          <a:srcRect/>
          <a:stretch>
            <a:fillRect/>
          </a:stretch>
        </p:blipFill>
        <p:spPr bwMode="auto">
          <a:xfrm>
            <a:off x="296863"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68288" y="1557338"/>
            <a:ext cx="8640762" cy="4392612"/>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Efficiency requirements for:</a:t>
            </a:r>
            <a:br>
              <a:rPr lang="en-US" sz="2000" dirty="0">
                <a:latin typeface="Arial" pitchFamily="34" charset="0"/>
                <a:cs typeface="Arial" pitchFamily="34" charset="0"/>
              </a:rPr>
            </a:br>
            <a:r>
              <a:rPr lang="en-US" sz="2000" dirty="0">
                <a:latin typeface="Arial" pitchFamily="34" charset="0"/>
                <a:cs typeface="Arial" pitchFamily="34" charset="0"/>
              </a:rPr>
              <a:t>- the construction and the renovation of commercial buildings</a:t>
            </a:r>
            <a:br>
              <a:rPr lang="en-US" sz="2000" dirty="0">
                <a:latin typeface="Arial" pitchFamily="34" charset="0"/>
                <a:cs typeface="Arial" pitchFamily="34" charset="0"/>
              </a:rPr>
            </a:br>
            <a:r>
              <a:rPr lang="en-US" sz="2000" dirty="0">
                <a:latin typeface="Arial" pitchFamily="34" charset="0"/>
                <a:cs typeface="Arial" pitchFamily="34" charset="0"/>
              </a:rPr>
              <a:t>- the heat demand of new buildings</a:t>
            </a:r>
            <a:br>
              <a:rPr lang="en-US" sz="2000" dirty="0">
                <a:latin typeface="Arial" pitchFamily="34" charset="0"/>
                <a:cs typeface="Arial" pitchFamily="34" charset="0"/>
              </a:rPr>
            </a:br>
            <a:r>
              <a:rPr lang="en-US" sz="2000" dirty="0">
                <a:latin typeface="Arial" pitchFamily="34" charset="0"/>
                <a:cs typeface="Arial" pitchFamily="34" charset="0"/>
              </a:rPr>
              <a:t>- the heat demand of renovations </a:t>
            </a:r>
            <a:br>
              <a:rPr lang="en-US" sz="2000" dirty="0">
                <a:latin typeface="Arial" pitchFamily="34" charset="0"/>
                <a:cs typeface="Arial" pitchFamily="34" charset="0"/>
              </a:rPr>
            </a:br>
            <a:r>
              <a:rPr lang="en-US" sz="2000" dirty="0">
                <a:latin typeface="Arial" pitchFamily="34" charset="0"/>
                <a:cs typeface="Arial" pitchFamily="34" charset="0"/>
              </a:rPr>
              <a:t>- the cooling demand</a:t>
            </a:r>
            <a:br>
              <a:rPr lang="en-US" sz="2000" dirty="0">
                <a:latin typeface="Arial" pitchFamily="34" charset="0"/>
                <a:cs typeface="Arial" pitchFamily="34" charset="0"/>
              </a:rPr>
            </a:br>
            <a:r>
              <a:rPr lang="en-US" sz="2000" dirty="0">
                <a:latin typeface="Arial" pitchFamily="34" charset="0"/>
                <a:cs typeface="Arial" pitchFamily="34" charset="0"/>
              </a:rPr>
              <a:t>- building components for new building and renovations </a:t>
            </a:r>
            <a:br>
              <a:rPr lang="en-US" sz="2000" dirty="0">
                <a:latin typeface="Arial" pitchFamily="34" charset="0"/>
                <a:cs typeface="Arial" pitchFamily="34" charset="0"/>
              </a:rPr>
            </a:b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Efficiency criteria for the allocation of subsidies </a:t>
            </a:r>
            <a:br>
              <a:rPr lang="en-US" sz="2000" dirty="0">
                <a:latin typeface="Arial" pitchFamily="34" charset="0"/>
                <a:cs typeface="Arial" pitchFamily="34" charset="0"/>
              </a:rPr>
            </a:br>
            <a:r>
              <a:rPr lang="en-US" sz="2000" dirty="0">
                <a:latin typeface="Arial" pitchFamily="34" charset="0"/>
                <a:cs typeface="Arial" pitchFamily="34" charset="0"/>
              </a:rPr>
              <a:t>(e.g. </a:t>
            </a:r>
            <a:r>
              <a:rPr lang="en-US" sz="2000" dirty="0" err="1">
                <a:latin typeface="Arial" pitchFamily="34" charset="0"/>
                <a:cs typeface="Arial" pitchFamily="34" charset="0"/>
              </a:rPr>
              <a:t>Bundes</a:t>
            </a:r>
            <a:r>
              <a:rPr lang="en-US" sz="2000" dirty="0">
                <a:latin typeface="Arial" pitchFamily="34" charset="0"/>
                <a:cs typeface="Arial" pitchFamily="34" charset="0"/>
              </a:rPr>
              <a:t>-/</a:t>
            </a:r>
            <a:r>
              <a:rPr lang="en-US" sz="2000" dirty="0" err="1">
                <a:latin typeface="Arial" pitchFamily="34" charset="0"/>
                <a:cs typeface="Arial" pitchFamily="34" charset="0"/>
              </a:rPr>
              <a:t>Landesumweltförderung</a:t>
            </a:r>
            <a:r>
              <a:rPr lang="en-US" sz="2000" dirty="0">
                <a:latin typeface="Arial" pitchFamily="34" charset="0"/>
                <a:cs typeface="Arial" pitchFamily="34" charset="0"/>
              </a:rPr>
              <a:t>)</a:t>
            </a:r>
            <a:br>
              <a:rPr lang="en-US" sz="2000" dirty="0">
                <a:latin typeface="Arial" pitchFamily="34" charset="0"/>
                <a:cs typeface="Arial" pitchFamily="34" charset="0"/>
              </a:rPr>
            </a:b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Energy Contracting </a:t>
            </a:r>
            <a:r>
              <a:rPr lang="en-US" sz="2000" dirty="0" err="1">
                <a:latin typeface="Arial" pitchFamily="34" charset="0"/>
                <a:cs typeface="Arial" pitchFamily="34" charset="0"/>
              </a:rPr>
              <a:t>Programme</a:t>
            </a:r>
            <a:r>
              <a:rPr lang="en-US" sz="2000" dirty="0">
                <a:latin typeface="Arial" pitchFamily="34" charset="0"/>
                <a:cs typeface="Arial" pitchFamily="34" charset="0"/>
              </a:rPr>
              <a:t> of Upper Austria</a:t>
            </a:r>
          </a:p>
          <a:p>
            <a:pPr marL="285750" indent="-285750" fontAlgn="auto">
              <a:spcBef>
                <a:spcPts val="0"/>
              </a:spcBef>
              <a:spcAft>
                <a:spcPts val="0"/>
              </a:spcAft>
              <a:buFont typeface="Arial" pitchFamily="34" charset="0"/>
              <a:buChar char="•"/>
              <a:defRPr/>
            </a:pPr>
            <a:endParaRPr lang="de-AT" sz="2000" dirty="0">
              <a:latin typeface="Arial" pitchFamily="34" charset="0"/>
              <a:cs typeface="Arial" pitchFamily="34" charset="0"/>
            </a:endParaRPr>
          </a:p>
          <a:p>
            <a:pPr marL="342900" indent="-342900" fontAlgn="auto">
              <a:spcBef>
                <a:spcPts val="0"/>
              </a:spcBef>
              <a:spcAft>
                <a:spcPts val="0"/>
              </a:spcAft>
              <a:buFont typeface="Arial" pitchFamily="34" charset="0"/>
              <a:buChar char="•"/>
              <a:defRPr/>
            </a:pPr>
            <a:endParaRPr lang="de-AT" sz="2000" dirty="0">
              <a:latin typeface="Arial" pitchFamily="34" charset="0"/>
              <a:cs typeface="Arial" pitchFamily="34" charset="0"/>
            </a:endParaRPr>
          </a:p>
        </p:txBody>
      </p:sp>
      <p:sp>
        <p:nvSpPr>
          <p:cNvPr id="459778" name="Text Box 3"/>
          <p:cNvSpPr txBox="1">
            <a:spLocks noChangeArrowheads="1"/>
          </p:cNvSpPr>
          <p:nvPr/>
        </p:nvSpPr>
        <p:spPr bwMode="auto">
          <a:xfrm>
            <a:off x="247650" y="333375"/>
            <a:ext cx="8875713" cy="830263"/>
          </a:xfrm>
          <a:prstGeom prst="rect">
            <a:avLst/>
          </a:prstGeom>
          <a:noFill/>
          <a:ln w="9525">
            <a:noFill/>
            <a:miter lim="800000"/>
            <a:headEnd/>
            <a:tailEnd/>
          </a:ln>
        </p:spPr>
        <p:txBody>
          <a:bodyPr>
            <a:spAutoFit/>
          </a:bodyPr>
          <a:lstStyle/>
          <a:p>
            <a:pPr eaLnBrk="0" hangingPunct="0"/>
            <a:r>
              <a:rPr lang="en-US" sz="2400" b="1">
                <a:solidFill>
                  <a:srgbClr val="265EA2"/>
                </a:solidFill>
              </a:rPr>
              <a:t>Procurement – Measures</a:t>
            </a:r>
            <a:br>
              <a:rPr lang="en-US" sz="2400" b="1">
                <a:solidFill>
                  <a:srgbClr val="265EA2"/>
                </a:solidFill>
              </a:rPr>
            </a:br>
            <a:r>
              <a:rPr lang="en-US" sz="2400" b="1">
                <a:solidFill>
                  <a:srgbClr val="265EA2"/>
                </a:solidFill>
              </a:rPr>
              <a:t>in the private sector</a:t>
            </a:r>
            <a:endParaRPr lang="en-GB" sz="2400" b="1">
              <a:solidFill>
                <a:srgbClr val="265EA2"/>
              </a:solidFill>
            </a:endParaRPr>
          </a:p>
        </p:txBody>
      </p:sp>
      <p:pic>
        <p:nvPicPr>
          <p:cNvPr id="459779" name="Grafik 3"/>
          <p:cNvPicPr>
            <a:picLocks noChangeAspect="1"/>
          </p:cNvPicPr>
          <p:nvPr/>
        </p:nvPicPr>
        <p:blipFill>
          <a:blip r:embed="rId3"/>
          <a:srcRect/>
          <a:stretch>
            <a:fillRect/>
          </a:stretch>
        </p:blipFill>
        <p:spPr bwMode="auto">
          <a:xfrm>
            <a:off x="2857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179388" y="1700213"/>
            <a:ext cx="8640762" cy="4105275"/>
          </a:xfrm>
          <a:prstGeom prst="rect">
            <a:avLst/>
          </a:prstGeom>
          <a:noFill/>
          <a:ln>
            <a:noFill/>
          </a:ln>
          <a:extLst>
            <a:ext uri="{909E8E84-426E-40DD-AFC4-6F175D3DCCD1}"/>
            <a:ext uri="{91240B29-F687-4F45-9708-019B960494DF}"/>
          </a:extLst>
        </p:spPr>
        <p:txBody>
          <a:bodyPr/>
          <a:lstStyle/>
          <a:p>
            <a:pPr fontAlgn="auto">
              <a:spcBef>
                <a:spcPts val="0"/>
              </a:spcBef>
              <a:spcAft>
                <a:spcPts val="0"/>
              </a:spcAft>
              <a:defRPr/>
            </a:pPr>
            <a:r>
              <a:rPr lang="en-US" sz="2000" b="1" dirty="0">
                <a:latin typeface="Arial" pitchFamily="34" charset="0"/>
                <a:cs typeface="Arial" pitchFamily="34" charset="0"/>
              </a:rPr>
              <a:t>Key elements for triggering energy efficient procurement:</a:t>
            </a:r>
            <a:br>
              <a:rPr lang="en-US" sz="2000" b="1" dirty="0">
                <a:latin typeface="Arial" pitchFamily="34" charset="0"/>
                <a:cs typeface="Arial" pitchFamily="34" charset="0"/>
              </a:rPr>
            </a:br>
            <a:endParaRPr lang="en-US" sz="2000" b="1"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Continuous information and promotion…..</a:t>
            </a:r>
            <a:br>
              <a:rPr lang="en-US" sz="2000" dirty="0">
                <a:latin typeface="Arial" pitchFamily="34" charset="0"/>
                <a:cs typeface="Arial" pitchFamily="34" charset="0"/>
              </a:rPr>
            </a:b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Advice, advice, advice…..</a:t>
            </a:r>
            <a:br>
              <a:rPr lang="en-US" sz="2000" dirty="0">
                <a:latin typeface="Arial" pitchFamily="34" charset="0"/>
                <a:cs typeface="Arial" pitchFamily="34" charset="0"/>
              </a:rPr>
            </a:b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Training seminars on specific topics</a:t>
            </a:r>
            <a:br>
              <a:rPr lang="en-US" sz="2000" dirty="0">
                <a:latin typeface="Arial" pitchFamily="34" charset="0"/>
                <a:cs typeface="Arial" pitchFamily="34" charset="0"/>
              </a:rPr>
            </a:b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en-US" sz="2000" dirty="0">
                <a:latin typeface="Arial" pitchFamily="34" charset="0"/>
                <a:cs typeface="Arial" pitchFamily="34" charset="0"/>
              </a:rPr>
              <a:t>Financial support </a:t>
            </a:r>
            <a:r>
              <a:rPr lang="en-US" sz="2000" dirty="0" err="1">
                <a:latin typeface="Arial" pitchFamily="34" charset="0"/>
                <a:cs typeface="Arial" pitchFamily="34" charset="0"/>
              </a:rPr>
              <a:t>programmes</a:t>
            </a:r>
            <a:r>
              <a:rPr lang="en-US" sz="2000" dirty="0">
                <a:latin typeface="Arial" pitchFamily="34" charset="0"/>
                <a:cs typeface="Arial" pitchFamily="34" charset="0"/>
              </a:rPr>
              <a:t>, e.g.</a:t>
            </a:r>
          </a:p>
          <a:p>
            <a:pPr marL="742950" lvl="1" indent="-285750" fontAlgn="auto">
              <a:spcBef>
                <a:spcPts val="0"/>
              </a:spcBef>
              <a:spcAft>
                <a:spcPts val="0"/>
              </a:spcAft>
              <a:buFont typeface="Arial" pitchFamily="34" charset="0"/>
              <a:buChar char="•"/>
              <a:defRPr/>
            </a:pPr>
            <a:r>
              <a:rPr lang="en-US" sz="2000" dirty="0">
                <a:latin typeface="Arial" pitchFamily="34" charset="0"/>
                <a:cs typeface="Arial" pitchFamily="34" charset="0"/>
              </a:rPr>
              <a:t>"EGEM" – </a:t>
            </a:r>
            <a:r>
              <a:rPr lang="en-US" sz="2000" dirty="0" err="1">
                <a:latin typeface="Arial" pitchFamily="34" charset="0"/>
                <a:cs typeface="Arial" pitchFamily="34" charset="0"/>
              </a:rPr>
              <a:t>Energiespargemeinden</a:t>
            </a:r>
            <a:r>
              <a:rPr lang="en-US" sz="2000" dirty="0">
                <a:latin typeface="Arial" pitchFamily="34" charset="0"/>
                <a:cs typeface="Arial" pitchFamily="34" charset="0"/>
              </a:rPr>
              <a:t>"</a:t>
            </a:r>
          </a:p>
          <a:p>
            <a:pPr marL="742950" lvl="1" indent="-285750" fontAlgn="auto">
              <a:spcBef>
                <a:spcPts val="0"/>
              </a:spcBef>
              <a:spcAft>
                <a:spcPts val="0"/>
              </a:spcAft>
              <a:buFont typeface="Arial" pitchFamily="34" charset="0"/>
              <a:buChar char="•"/>
              <a:defRPr/>
            </a:pPr>
            <a:r>
              <a:rPr lang="en-US" sz="2000" dirty="0">
                <a:latin typeface="Arial" pitchFamily="34" charset="0"/>
                <a:cs typeface="Arial" pitchFamily="34" charset="0"/>
              </a:rPr>
              <a:t>Energy Contracting </a:t>
            </a:r>
            <a:r>
              <a:rPr lang="en-US" sz="2000" dirty="0" err="1">
                <a:latin typeface="Arial" pitchFamily="34" charset="0"/>
                <a:cs typeface="Arial" pitchFamily="34" charset="0"/>
              </a:rPr>
              <a:t>Programme</a:t>
            </a:r>
            <a:r>
              <a:rPr lang="en-US" sz="2000" dirty="0">
                <a:latin typeface="Arial" pitchFamily="34" charset="0"/>
                <a:cs typeface="Arial" pitchFamily="34" charset="0"/>
              </a:rPr>
              <a:t> </a:t>
            </a:r>
          </a:p>
          <a:p>
            <a:pPr marL="285750" indent="-285750" fontAlgn="auto">
              <a:spcBef>
                <a:spcPts val="0"/>
              </a:spcBef>
              <a:spcAft>
                <a:spcPts val="0"/>
              </a:spcAft>
              <a:buFont typeface="Arial" pitchFamily="34" charset="0"/>
              <a:buChar char="•"/>
              <a:defRPr/>
            </a:pP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endParaRPr lang="en-US" sz="2000"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endParaRPr lang="de-AT" sz="2000" dirty="0">
              <a:latin typeface="Arial" pitchFamily="34" charset="0"/>
              <a:cs typeface="Arial" pitchFamily="34" charset="0"/>
            </a:endParaRPr>
          </a:p>
          <a:p>
            <a:pPr marL="342900" indent="-342900" fontAlgn="auto">
              <a:spcBef>
                <a:spcPts val="0"/>
              </a:spcBef>
              <a:spcAft>
                <a:spcPts val="0"/>
              </a:spcAft>
              <a:buFont typeface="Arial" pitchFamily="34" charset="0"/>
              <a:buChar char="•"/>
              <a:defRPr/>
            </a:pPr>
            <a:endParaRPr lang="de-AT" sz="2000" dirty="0">
              <a:latin typeface="Arial" pitchFamily="34" charset="0"/>
              <a:cs typeface="Arial" pitchFamily="34" charset="0"/>
            </a:endParaRPr>
          </a:p>
        </p:txBody>
      </p:sp>
      <p:sp>
        <p:nvSpPr>
          <p:cNvPr id="461826" name="Titel 1"/>
          <p:cNvSpPr>
            <a:spLocks noGrp="1"/>
          </p:cNvSpPr>
          <p:nvPr>
            <p:ph type="title"/>
          </p:nvPr>
        </p:nvSpPr>
        <p:spPr>
          <a:xfrm>
            <a:off x="107950" y="115888"/>
            <a:ext cx="8229600" cy="1143000"/>
          </a:xfrm>
        </p:spPr>
        <p:txBody>
          <a:bodyPr/>
          <a:lstStyle/>
          <a:p>
            <a:r>
              <a:rPr lang="de-AT" smtClean="0"/>
              <a:t>How to trigger market development</a:t>
            </a:r>
            <a:br>
              <a:rPr lang="de-AT" smtClean="0"/>
            </a:br>
            <a:r>
              <a:rPr lang="de-AT" smtClean="0"/>
              <a:t>for energy efficient procurement</a:t>
            </a:r>
          </a:p>
        </p:txBody>
      </p:sp>
      <p:pic>
        <p:nvPicPr>
          <p:cNvPr id="461827" name="Grafik 3"/>
          <p:cNvPicPr>
            <a:picLocks noChangeAspect="1"/>
          </p:cNvPicPr>
          <p:nvPr/>
        </p:nvPicPr>
        <p:blipFill>
          <a:blip r:embed="rId3"/>
          <a:srcRect/>
          <a:stretch>
            <a:fillRect/>
          </a:stretch>
        </p:blipFill>
        <p:spPr bwMode="auto">
          <a:xfrm>
            <a:off x="2857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3"/>
          <p:cNvSpPr>
            <a:spLocks noChangeArrowheads="1"/>
          </p:cNvSpPr>
          <p:nvPr/>
        </p:nvSpPr>
        <p:spPr bwMode="auto">
          <a:xfrm>
            <a:off x="268288" y="1557338"/>
            <a:ext cx="5095875" cy="4392612"/>
          </a:xfrm>
          <a:prstGeom prst="rect">
            <a:avLst/>
          </a:prstGeom>
          <a:noFill/>
          <a:ln w="9525">
            <a:noFill/>
            <a:miter lim="800000"/>
            <a:headEnd/>
            <a:tailEnd/>
          </a:ln>
        </p:spPr>
        <p:txBody>
          <a:bodyPr/>
          <a:lstStyle/>
          <a:p>
            <a:r>
              <a:rPr lang="en-US" sz="2000" b="1">
                <a:cs typeface="Arial" charset="0"/>
              </a:rPr>
              <a:t>City of Wels – new street lighting as contracting project</a:t>
            </a:r>
            <a:br>
              <a:rPr lang="en-US" sz="2000" b="1">
                <a:cs typeface="Arial" charset="0"/>
              </a:rPr>
            </a:br>
            <a:endParaRPr lang="en-US" sz="2000" b="1">
              <a:cs typeface="Arial" charset="0"/>
            </a:endParaRPr>
          </a:p>
          <a:p>
            <a:pPr>
              <a:buFont typeface="Arial" charset="0"/>
              <a:buChar char="•"/>
            </a:pPr>
            <a:r>
              <a:rPr lang="en-US" sz="2000">
                <a:cs typeface="Arial" charset="0"/>
              </a:rPr>
              <a:t>lamps/luminaires older than 15 years</a:t>
            </a:r>
          </a:p>
          <a:p>
            <a:pPr>
              <a:buFont typeface="Arial" charset="0"/>
              <a:buChar char="•"/>
            </a:pPr>
            <a:r>
              <a:rPr lang="en-US" sz="2000">
                <a:cs typeface="Arial" charset="0"/>
              </a:rPr>
              <a:t>target: reduction of energy consumption,</a:t>
            </a:r>
            <a:br>
              <a:rPr lang="en-US" sz="2000">
                <a:cs typeface="Arial" charset="0"/>
              </a:rPr>
            </a:br>
            <a:r>
              <a:rPr lang="en-US" sz="2000">
                <a:cs typeface="Arial" charset="0"/>
              </a:rPr>
              <a:t> improvement of illumination</a:t>
            </a:r>
          </a:p>
          <a:p>
            <a:pPr>
              <a:buFont typeface="Arial" charset="0"/>
              <a:buChar char="•"/>
            </a:pPr>
            <a:r>
              <a:rPr lang="en-US" sz="2000">
                <a:cs typeface="Arial" charset="0"/>
              </a:rPr>
              <a:t>support during procurement process</a:t>
            </a:r>
          </a:p>
          <a:p>
            <a:pPr>
              <a:buFont typeface="Arial" charset="0"/>
              <a:buChar char="•"/>
            </a:pPr>
            <a:r>
              <a:rPr lang="en-US" sz="2000">
                <a:cs typeface="Arial" charset="0"/>
              </a:rPr>
              <a:t>retrofit of around 50% of public street</a:t>
            </a:r>
            <a:br>
              <a:rPr lang="en-US" sz="2000">
                <a:cs typeface="Arial" charset="0"/>
              </a:rPr>
            </a:br>
            <a:r>
              <a:rPr lang="en-US" sz="2000">
                <a:cs typeface="Arial" charset="0"/>
              </a:rPr>
              <a:t> lighting</a:t>
            </a:r>
          </a:p>
          <a:p>
            <a:pPr>
              <a:buFont typeface="Arial" charset="0"/>
              <a:buChar char="•"/>
            </a:pPr>
            <a:r>
              <a:rPr lang="en-US" sz="2000">
                <a:cs typeface="Arial" charset="0"/>
              </a:rPr>
              <a:t>4,200 light spots exchanged by LED </a:t>
            </a:r>
            <a:br>
              <a:rPr lang="en-US" sz="2000">
                <a:cs typeface="Arial" charset="0"/>
              </a:rPr>
            </a:br>
            <a:r>
              <a:rPr lang="en-US" sz="2000">
                <a:cs typeface="Arial" charset="0"/>
              </a:rPr>
              <a:t> technology</a:t>
            </a:r>
          </a:p>
          <a:p>
            <a:pPr>
              <a:buFont typeface="Arial" charset="0"/>
              <a:buChar char="•"/>
            </a:pPr>
            <a:r>
              <a:rPr lang="en-US" sz="2000">
                <a:cs typeface="Arial" charset="0"/>
              </a:rPr>
              <a:t>realisation within 1,5 year</a:t>
            </a:r>
          </a:p>
          <a:p>
            <a:pPr>
              <a:buFont typeface="Arial" charset="0"/>
              <a:buChar char="•"/>
            </a:pPr>
            <a:r>
              <a:rPr lang="en-US" sz="2000">
                <a:cs typeface="Arial" charset="0"/>
              </a:rPr>
              <a:t>annual cost savings: 200,000 Euro, </a:t>
            </a:r>
          </a:p>
          <a:p>
            <a:pPr>
              <a:buFont typeface="Arial" charset="0"/>
              <a:buChar char="•"/>
            </a:pPr>
            <a:r>
              <a:rPr lang="en-US" sz="2000">
                <a:cs typeface="Arial" charset="0"/>
              </a:rPr>
              <a:t>annual CO</a:t>
            </a:r>
            <a:r>
              <a:rPr lang="en-US" sz="2000" baseline="-25000">
                <a:cs typeface="Arial" charset="0"/>
              </a:rPr>
              <a:t>2</a:t>
            </a:r>
            <a:r>
              <a:rPr lang="en-US" sz="2000">
                <a:cs typeface="Arial" charset="0"/>
              </a:rPr>
              <a:t> savings: 557 tons</a:t>
            </a:r>
          </a:p>
          <a:p>
            <a:pPr>
              <a:buFont typeface="Arial" charset="0"/>
              <a:buChar char="•"/>
            </a:pPr>
            <a:endParaRPr lang="de-AT" sz="2000">
              <a:cs typeface="Arial" charset="0"/>
            </a:endParaRPr>
          </a:p>
          <a:p>
            <a:pPr>
              <a:buFont typeface="Arial" charset="0"/>
              <a:buChar char="•"/>
            </a:pPr>
            <a:endParaRPr lang="de-AT" sz="2000">
              <a:cs typeface="Arial" charset="0"/>
            </a:endParaRPr>
          </a:p>
        </p:txBody>
      </p:sp>
      <p:sp>
        <p:nvSpPr>
          <p:cNvPr id="463874" name="Titel 1"/>
          <p:cNvSpPr>
            <a:spLocks noGrp="1"/>
          </p:cNvSpPr>
          <p:nvPr>
            <p:ph type="title"/>
          </p:nvPr>
        </p:nvSpPr>
        <p:spPr>
          <a:xfrm>
            <a:off x="107950" y="115888"/>
            <a:ext cx="8229600" cy="1143000"/>
          </a:xfrm>
        </p:spPr>
        <p:txBody>
          <a:bodyPr/>
          <a:lstStyle/>
          <a:p>
            <a:r>
              <a:rPr lang="de-AT" smtClean="0"/>
              <a:t>Examples: Energy efficient</a:t>
            </a:r>
            <a:br>
              <a:rPr lang="de-AT" smtClean="0"/>
            </a:br>
            <a:r>
              <a:rPr lang="de-AT" smtClean="0"/>
              <a:t>procurement in Upper Austria</a:t>
            </a:r>
          </a:p>
        </p:txBody>
      </p:sp>
      <p:pic>
        <p:nvPicPr>
          <p:cNvPr id="463875" name="Grafik 2"/>
          <p:cNvPicPr>
            <a:picLocks noChangeAspect="1"/>
          </p:cNvPicPr>
          <p:nvPr/>
        </p:nvPicPr>
        <p:blipFill>
          <a:blip r:embed="rId3"/>
          <a:srcRect/>
          <a:stretch>
            <a:fillRect/>
          </a:stretch>
        </p:blipFill>
        <p:spPr bwMode="auto">
          <a:xfrm>
            <a:off x="5651500" y="1557338"/>
            <a:ext cx="3132138" cy="2087562"/>
          </a:xfrm>
          <a:prstGeom prst="rect">
            <a:avLst/>
          </a:prstGeom>
          <a:noFill/>
          <a:ln w="9525">
            <a:noFill/>
            <a:miter lim="800000"/>
            <a:headEnd/>
            <a:tailEnd/>
          </a:ln>
        </p:spPr>
      </p:pic>
      <p:pic>
        <p:nvPicPr>
          <p:cNvPr id="463876" name="Grafik 3"/>
          <p:cNvPicPr>
            <a:picLocks noChangeAspect="1"/>
          </p:cNvPicPr>
          <p:nvPr/>
        </p:nvPicPr>
        <p:blipFill>
          <a:blip r:embed="rId4"/>
          <a:srcRect/>
          <a:stretch>
            <a:fillRect/>
          </a:stretch>
        </p:blipFill>
        <p:spPr bwMode="auto">
          <a:xfrm>
            <a:off x="5670550" y="3860800"/>
            <a:ext cx="3132138" cy="2087563"/>
          </a:xfrm>
          <a:prstGeom prst="rect">
            <a:avLst/>
          </a:prstGeom>
          <a:noFill/>
          <a:ln w="9525">
            <a:noFill/>
            <a:miter lim="800000"/>
            <a:headEnd/>
            <a:tailEnd/>
          </a:ln>
        </p:spPr>
      </p:pic>
      <p:pic>
        <p:nvPicPr>
          <p:cNvPr id="463877" name="Grafik 5"/>
          <p:cNvPicPr>
            <a:picLocks noChangeAspect="1"/>
          </p:cNvPicPr>
          <p:nvPr/>
        </p:nvPicPr>
        <p:blipFill>
          <a:blip r:embed="rId5"/>
          <a:srcRect/>
          <a:stretch>
            <a:fillRect/>
          </a:stretch>
        </p:blipFill>
        <p:spPr bwMode="auto">
          <a:xfrm>
            <a:off x="285750" y="6237288"/>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3"/>
          <p:cNvSpPr>
            <a:spLocks noChangeArrowheads="1"/>
          </p:cNvSpPr>
          <p:nvPr/>
        </p:nvSpPr>
        <p:spPr bwMode="auto">
          <a:xfrm>
            <a:off x="268288" y="1557338"/>
            <a:ext cx="4591050" cy="4392612"/>
          </a:xfrm>
          <a:prstGeom prst="rect">
            <a:avLst/>
          </a:prstGeom>
          <a:noFill/>
          <a:ln w="9525">
            <a:noFill/>
            <a:miter lim="800000"/>
            <a:headEnd/>
            <a:tailEnd/>
          </a:ln>
        </p:spPr>
        <p:txBody>
          <a:bodyPr/>
          <a:lstStyle/>
          <a:p>
            <a:endParaRPr lang="en-US" sz="2000">
              <a:cs typeface="Arial" charset="0"/>
            </a:endParaRPr>
          </a:p>
          <a:p>
            <a:pPr>
              <a:buFont typeface="Arial" charset="0"/>
              <a:buNone/>
            </a:pPr>
            <a:r>
              <a:rPr lang="en-US" sz="2000" b="1">
                <a:cs typeface="Arial" charset="0"/>
              </a:rPr>
              <a:t>Municipality of Thalheim</a:t>
            </a:r>
          </a:p>
          <a:p>
            <a:pPr marL="742950" lvl="1" indent="-285750">
              <a:buFont typeface="Arial" charset="0"/>
              <a:buChar char="•"/>
            </a:pPr>
            <a:r>
              <a:rPr lang="en-US" sz="2000">
                <a:cs typeface="Arial" charset="0"/>
              </a:rPr>
              <a:t>replacement of inefficient IT equipment of primary school</a:t>
            </a:r>
          </a:p>
          <a:p>
            <a:pPr marL="742950" lvl="1" indent="-285750">
              <a:buFont typeface="Arial" charset="0"/>
              <a:buChar char="•"/>
            </a:pPr>
            <a:r>
              <a:rPr lang="en-US" sz="2000">
                <a:cs typeface="Arial" charset="0"/>
              </a:rPr>
              <a:t>target: meet the needs of modern IT working place, improve energy efficiency</a:t>
            </a:r>
          </a:p>
          <a:p>
            <a:pPr marL="742950" lvl="1" indent="-285750">
              <a:buFont typeface="Arial" charset="0"/>
              <a:buChar char="•"/>
            </a:pPr>
            <a:r>
              <a:rPr lang="en-US" sz="2000">
                <a:cs typeface="Arial" charset="0"/>
              </a:rPr>
              <a:t>15 new equipped IT working places installed</a:t>
            </a:r>
          </a:p>
          <a:p>
            <a:pPr marL="742950" lvl="1" indent="-285750">
              <a:buFont typeface="Arial" charset="0"/>
              <a:buChar char="•"/>
            </a:pPr>
            <a:r>
              <a:rPr lang="en-US" sz="2000">
                <a:cs typeface="Arial" charset="0"/>
              </a:rPr>
              <a:t>realisation within 3 months</a:t>
            </a:r>
          </a:p>
          <a:p>
            <a:pPr marL="742950" lvl="1" indent="-285750">
              <a:buFont typeface="Arial" charset="0"/>
              <a:buChar char="•"/>
            </a:pPr>
            <a:r>
              <a:rPr lang="en-US" sz="2000">
                <a:cs typeface="Arial" charset="0"/>
              </a:rPr>
              <a:t>annual cost savings: 200 Euro</a:t>
            </a:r>
          </a:p>
          <a:p>
            <a:pPr marL="742950" lvl="1" indent="-285750">
              <a:buFont typeface="Arial" charset="0"/>
              <a:buChar char="•"/>
            </a:pPr>
            <a:r>
              <a:rPr lang="en-US" sz="2000">
                <a:cs typeface="Arial" charset="0"/>
              </a:rPr>
              <a:t>annual CO2 savings: 0.6 tons</a:t>
            </a:r>
          </a:p>
          <a:p>
            <a:pPr>
              <a:buFont typeface="Arial" charset="0"/>
              <a:buChar char="•"/>
            </a:pPr>
            <a:endParaRPr lang="de-AT" sz="2000">
              <a:cs typeface="Arial" charset="0"/>
            </a:endParaRPr>
          </a:p>
          <a:p>
            <a:pPr>
              <a:buFont typeface="Arial" charset="0"/>
              <a:buChar char="•"/>
            </a:pPr>
            <a:endParaRPr lang="de-AT" sz="2000">
              <a:cs typeface="Arial" charset="0"/>
            </a:endParaRPr>
          </a:p>
        </p:txBody>
      </p:sp>
      <p:sp>
        <p:nvSpPr>
          <p:cNvPr id="465922" name="Titel 1"/>
          <p:cNvSpPr>
            <a:spLocks noGrp="1"/>
          </p:cNvSpPr>
          <p:nvPr>
            <p:ph type="title"/>
          </p:nvPr>
        </p:nvSpPr>
        <p:spPr>
          <a:xfrm>
            <a:off x="107950" y="115888"/>
            <a:ext cx="8229600" cy="1143000"/>
          </a:xfrm>
        </p:spPr>
        <p:txBody>
          <a:bodyPr/>
          <a:lstStyle/>
          <a:p>
            <a:r>
              <a:rPr lang="de-AT" smtClean="0"/>
              <a:t>Examples: Energy efficient</a:t>
            </a:r>
            <a:br>
              <a:rPr lang="de-AT" smtClean="0"/>
            </a:br>
            <a:r>
              <a:rPr lang="de-AT" smtClean="0"/>
              <a:t>procurement in Upper Austria</a:t>
            </a:r>
          </a:p>
        </p:txBody>
      </p:sp>
      <p:pic>
        <p:nvPicPr>
          <p:cNvPr id="465923" name="Picture 2"/>
          <p:cNvPicPr>
            <a:picLocks noChangeAspect="1" noChangeArrowheads="1"/>
          </p:cNvPicPr>
          <p:nvPr/>
        </p:nvPicPr>
        <p:blipFill>
          <a:blip r:embed="rId3"/>
          <a:srcRect/>
          <a:stretch>
            <a:fillRect/>
          </a:stretch>
        </p:blipFill>
        <p:spPr bwMode="auto">
          <a:xfrm>
            <a:off x="5867400" y="1609725"/>
            <a:ext cx="2820988" cy="1889125"/>
          </a:xfrm>
          <a:prstGeom prst="rect">
            <a:avLst/>
          </a:prstGeom>
          <a:noFill/>
          <a:ln w="9525">
            <a:noFill/>
            <a:miter lim="800000"/>
            <a:headEnd/>
            <a:tailEnd/>
          </a:ln>
        </p:spPr>
      </p:pic>
      <p:pic>
        <p:nvPicPr>
          <p:cNvPr id="465924" name="Picture 3"/>
          <p:cNvPicPr>
            <a:picLocks noChangeAspect="1" noChangeArrowheads="1"/>
          </p:cNvPicPr>
          <p:nvPr/>
        </p:nvPicPr>
        <p:blipFill>
          <a:blip r:embed="rId4"/>
          <a:srcRect/>
          <a:stretch>
            <a:fillRect/>
          </a:stretch>
        </p:blipFill>
        <p:spPr bwMode="auto">
          <a:xfrm>
            <a:off x="5219700" y="4149725"/>
            <a:ext cx="1541463" cy="1366838"/>
          </a:xfrm>
          <a:prstGeom prst="rect">
            <a:avLst/>
          </a:prstGeom>
          <a:noFill/>
          <a:ln w="9525">
            <a:noFill/>
            <a:miter lim="800000"/>
            <a:headEnd/>
            <a:tailEnd/>
          </a:ln>
        </p:spPr>
      </p:pic>
      <p:pic>
        <p:nvPicPr>
          <p:cNvPr id="465925" name="Picture 4"/>
          <p:cNvPicPr>
            <a:picLocks noChangeAspect="1" noChangeArrowheads="1"/>
          </p:cNvPicPr>
          <p:nvPr/>
        </p:nvPicPr>
        <p:blipFill>
          <a:blip r:embed="rId5"/>
          <a:srcRect/>
          <a:stretch>
            <a:fillRect/>
          </a:stretch>
        </p:blipFill>
        <p:spPr bwMode="auto">
          <a:xfrm>
            <a:off x="7019925" y="4183063"/>
            <a:ext cx="1597025" cy="1368425"/>
          </a:xfrm>
          <a:prstGeom prst="rect">
            <a:avLst/>
          </a:prstGeom>
          <a:noFill/>
          <a:ln w="9525">
            <a:noFill/>
            <a:miter lim="800000"/>
            <a:headEnd/>
            <a:tailEnd/>
          </a:ln>
        </p:spPr>
      </p:pic>
      <p:sp>
        <p:nvSpPr>
          <p:cNvPr id="465926" name="Textfeld 3"/>
          <p:cNvSpPr txBox="1">
            <a:spLocks noChangeArrowheads="1"/>
          </p:cNvSpPr>
          <p:nvPr/>
        </p:nvSpPr>
        <p:spPr bwMode="auto">
          <a:xfrm>
            <a:off x="5378450" y="5681663"/>
            <a:ext cx="1223963" cy="246062"/>
          </a:xfrm>
          <a:prstGeom prst="rect">
            <a:avLst/>
          </a:prstGeom>
          <a:noFill/>
          <a:ln w="9525">
            <a:noFill/>
            <a:miter lim="800000"/>
            <a:headEnd/>
            <a:tailEnd/>
          </a:ln>
        </p:spPr>
        <p:txBody>
          <a:bodyPr>
            <a:spAutoFit/>
          </a:bodyPr>
          <a:lstStyle/>
          <a:p>
            <a:r>
              <a:rPr lang="de-AT" sz="1000"/>
              <a:t>„old“ equipment</a:t>
            </a:r>
          </a:p>
        </p:txBody>
      </p:sp>
      <p:sp>
        <p:nvSpPr>
          <p:cNvPr id="465927" name="Textfeld 8"/>
          <p:cNvSpPr txBox="1">
            <a:spLocks noChangeArrowheads="1"/>
          </p:cNvSpPr>
          <p:nvPr/>
        </p:nvSpPr>
        <p:spPr bwMode="auto">
          <a:xfrm>
            <a:off x="7164388" y="5661025"/>
            <a:ext cx="1223962" cy="246063"/>
          </a:xfrm>
          <a:prstGeom prst="rect">
            <a:avLst/>
          </a:prstGeom>
          <a:noFill/>
          <a:ln w="9525">
            <a:noFill/>
            <a:miter lim="800000"/>
            <a:headEnd/>
            <a:tailEnd/>
          </a:ln>
        </p:spPr>
        <p:txBody>
          <a:bodyPr>
            <a:spAutoFit/>
          </a:bodyPr>
          <a:lstStyle/>
          <a:p>
            <a:r>
              <a:rPr lang="de-AT" sz="1000"/>
              <a:t>„new“ equipment</a:t>
            </a:r>
          </a:p>
        </p:txBody>
      </p:sp>
      <p:pic>
        <p:nvPicPr>
          <p:cNvPr id="465928" name="Grafik 9"/>
          <p:cNvPicPr>
            <a:picLocks noChangeAspect="1"/>
          </p:cNvPicPr>
          <p:nvPr/>
        </p:nvPicPr>
        <p:blipFill>
          <a:blip r:embed="rId6"/>
          <a:srcRect/>
          <a:stretch>
            <a:fillRect/>
          </a:stretch>
        </p:blipFill>
        <p:spPr bwMode="auto">
          <a:xfrm>
            <a:off x="179388"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Rectangle 3"/>
          <p:cNvSpPr>
            <a:spLocks noChangeArrowheads="1"/>
          </p:cNvSpPr>
          <p:nvPr/>
        </p:nvSpPr>
        <p:spPr bwMode="auto">
          <a:xfrm>
            <a:off x="268288" y="1557338"/>
            <a:ext cx="8640762" cy="4392612"/>
          </a:xfrm>
          <a:prstGeom prst="rect">
            <a:avLst/>
          </a:prstGeom>
          <a:noFill/>
          <a:ln w="9525">
            <a:noFill/>
            <a:miter lim="800000"/>
            <a:headEnd/>
            <a:tailEnd/>
          </a:ln>
        </p:spPr>
        <p:txBody>
          <a:bodyPr/>
          <a:lstStyle/>
          <a:p>
            <a:pPr marL="342900" indent="-342900">
              <a:lnSpc>
                <a:spcPct val="150000"/>
              </a:lnSpc>
              <a:buFont typeface="Arial" charset="0"/>
              <a:buChar char="•"/>
            </a:pPr>
            <a:r>
              <a:rPr lang="en-US" sz="2000">
                <a:cs typeface="Arial" charset="0"/>
              </a:rPr>
              <a:t>main barriers are lack of information and know-how on possible savings</a:t>
            </a:r>
          </a:p>
          <a:p>
            <a:pPr marL="342900" indent="-342900">
              <a:lnSpc>
                <a:spcPct val="150000"/>
              </a:lnSpc>
              <a:buFont typeface="Arial" charset="0"/>
              <a:buChar char="•"/>
            </a:pPr>
            <a:r>
              <a:rPr lang="en-US" sz="2000">
                <a:cs typeface="Arial" charset="0"/>
              </a:rPr>
              <a:t>very often life cycle costs are not paid attention </a:t>
            </a:r>
          </a:p>
          <a:p>
            <a:pPr marL="342900" indent="-342900">
              <a:lnSpc>
                <a:spcPct val="150000"/>
              </a:lnSpc>
              <a:buFont typeface="Arial" charset="0"/>
              <a:buChar char="•"/>
            </a:pPr>
            <a:r>
              <a:rPr lang="en-US" sz="2000">
                <a:cs typeface="Arial" charset="0"/>
              </a:rPr>
              <a:t>lower purchasing activities due to economic crisis and strict saving plans in public budgets</a:t>
            </a:r>
          </a:p>
          <a:p>
            <a:pPr marL="342900" indent="-342900">
              <a:lnSpc>
                <a:spcPct val="150000"/>
              </a:lnSpc>
              <a:buFont typeface="Arial" charset="0"/>
              <a:buChar char="•"/>
            </a:pPr>
            <a:r>
              <a:rPr lang="en-US" sz="2000">
                <a:cs typeface="Arial" charset="0"/>
              </a:rPr>
              <a:t>initiating pilot projects is very challenging</a:t>
            </a:r>
          </a:p>
          <a:p>
            <a:pPr marL="342900" indent="-342900">
              <a:lnSpc>
                <a:spcPct val="150000"/>
              </a:lnSpc>
              <a:buFont typeface="Arial" charset="0"/>
              <a:buChar char="•"/>
            </a:pPr>
            <a:r>
              <a:rPr lang="en-US" sz="2000">
                <a:cs typeface="Arial" charset="0"/>
              </a:rPr>
              <a:t>documentation of results is difficult</a:t>
            </a:r>
          </a:p>
          <a:p>
            <a:pPr marL="342900" indent="-342900">
              <a:lnSpc>
                <a:spcPct val="150000"/>
              </a:lnSpc>
              <a:buFont typeface="Arial" charset="0"/>
              <a:buChar char="•"/>
            </a:pPr>
            <a:r>
              <a:rPr lang="en-US" sz="2000">
                <a:cs typeface="Arial" charset="0"/>
              </a:rPr>
              <a:t>difficult to find the right contact person who is responsible</a:t>
            </a:r>
          </a:p>
          <a:p>
            <a:pPr marL="342900" indent="-342900">
              <a:lnSpc>
                <a:spcPct val="150000"/>
              </a:lnSpc>
              <a:buFont typeface="Arial" charset="0"/>
              <a:buChar char="•"/>
            </a:pPr>
            <a:r>
              <a:rPr lang="en-US" sz="2000">
                <a:cs typeface="Arial" charset="0"/>
              </a:rPr>
              <a:t>develop and establish support tools that are really needed</a:t>
            </a:r>
          </a:p>
          <a:p>
            <a:pPr marL="342900" indent="-342900"/>
            <a:r>
              <a:rPr lang="en-US" sz="2000"/>
              <a:t> </a:t>
            </a:r>
            <a:endParaRPr lang="de-AT" sz="2000"/>
          </a:p>
          <a:p>
            <a:pPr marL="342900" indent="-342900"/>
            <a:r>
              <a:rPr lang="en-GB" sz="2000"/>
              <a:t> </a:t>
            </a:r>
            <a:endParaRPr lang="de-AT" sz="2000"/>
          </a:p>
          <a:p>
            <a:pPr marL="342900" indent="-342900"/>
            <a:endParaRPr lang="de-AT" sz="2000">
              <a:cs typeface="Arial" charset="0"/>
            </a:endParaRPr>
          </a:p>
          <a:p>
            <a:pPr marL="342900" indent="-342900">
              <a:buFont typeface="Arial" charset="0"/>
              <a:buChar char="•"/>
            </a:pPr>
            <a:endParaRPr lang="de-AT" sz="2000">
              <a:cs typeface="Arial" charset="0"/>
            </a:endParaRPr>
          </a:p>
        </p:txBody>
      </p:sp>
      <p:sp>
        <p:nvSpPr>
          <p:cNvPr id="467970" name="Titel 1"/>
          <p:cNvSpPr>
            <a:spLocks noGrp="1"/>
          </p:cNvSpPr>
          <p:nvPr>
            <p:ph type="title"/>
          </p:nvPr>
        </p:nvSpPr>
        <p:spPr>
          <a:xfrm>
            <a:off x="179388" y="115888"/>
            <a:ext cx="8229600" cy="1143000"/>
          </a:xfrm>
        </p:spPr>
        <p:txBody>
          <a:bodyPr/>
          <a:lstStyle/>
          <a:p>
            <a:r>
              <a:rPr lang="de-AT" smtClean="0"/>
              <a:t>Main challenges</a:t>
            </a:r>
          </a:p>
        </p:txBody>
      </p:sp>
      <p:pic>
        <p:nvPicPr>
          <p:cNvPr id="467971" name="Grafik 3"/>
          <p:cNvPicPr>
            <a:picLocks noChangeAspect="1"/>
          </p:cNvPicPr>
          <p:nvPr/>
        </p:nvPicPr>
        <p:blipFill>
          <a:blip r:embed="rId3"/>
          <a:srcRect/>
          <a:stretch>
            <a:fillRect/>
          </a:stretch>
        </p:blipFill>
        <p:spPr bwMode="auto">
          <a:xfrm>
            <a:off x="2857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68288" y="1557338"/>
            <a:ext cx="8640762" cy="4392612"/>
          </a:xfrm>
          <a:prstGeom prst="rect">
            <a:avLst/>
          </a:prstGeom>
          <a:noFill/>
          <a:ln>
            <a:noFill/>
          </a:ln>
          <a:extLst>
            <a:ext uri="{909E8E84-426E-40DD-AFC4-6F175D3DCCD1}"/>
            <a:ext uri="{91240B29-F687-4F45-9708-019B960494DF}"/>
          </a:extLst>
        </p:spPr>
        <p:txBody>
          <a:bodyPr/>
          <a:lstStyle/>
          <a:p>
            <a:pPr marL="342900" indent="-342900" fontAlgn="auto">
              <a:spcBef>
                <a:spcPts val="0"/>
              </a:spcBef>
              <a:spcAft>
                <a:spcPts val="0"/>
              </a:spcAft>
              <a:buFont typeface="Arial" pitchFamily="34" charset="0"/>
              <a:buChar char="•"/>
              <a:defRPr/>
            </a:pPr>
            <a:r>
              <a:rPr lang="en-US" sz="2000" dirty="0">
                <a:latin typeface="Arial" pitchFamily="34" charset="0"/>
                <a:cs typeface="Arial" pitchFamily="34" charset="0"/>
              </a:rPr>
              <a:t>The time for green procurement including energy efficiency criteria in purchasing decisions is ideal. European, national and regional policies draw the focus on energy efficiency which is key to achieve CO2 reduction targets in the future.</a:t>
            </a:r>
            <a:r>
              <a:rPr lang="en-US" sz="2000" dirty="0">
                <a:latin typeface="+mn-lt"/>
              </a:rPr>
              <a:t> </a:t>
            </a:r>
            <a:br>
              <a:rPr lang="en-US" sz="2000" dirty="0">
                <a:latin typeface="+mn-lt"/>
              </a:rPr>
            </a:br>
            <a:endParaRPr lang="de-AT" sz="2000" dirty="0">
              <a:latin typeface="+mn-lt"/>
            </a:endParaRPr>
          </a:p>
          <a:p>
            <a:pPr marL="342900" indent="-342900" fontAlgn="auto">
              <a:spcBef>
                <a:spcPts val="0"/>
              </a:spcBef>
              <a:spcAft>
                <a:spcPts val="0"/>
              </a:spcAft>
              <a:buFont typeface="Arial" pitchFamily="34" charset="0"/>
              <a:buChar char="•"/>
              <a:defRPr/>
            </a:pPr>
            <a:r>
              <a:rPr lang="de-AT" sz="2000" dirty="0">
                <a:latin typeface="Arial" pitchFamily="34" charset="0"/>
                <a:cs typeface="Arial" pitchFamily="34" charset="0"/>
              </a:rPr>
              <a:t>A</a:t>
            </a:r>
            <a:r>
              <a:rPr lang="en-US" sz="2000" dirty="0" err="1">
                <a:latin typeface="Arial" pitchFamily="34" charset="0"/>
                <a:cs typeface="Arial" pitchFamily="34" charset="0"/>
              </a:rPr>
              <a:t>fter</a:t>
            </a:r>
            <a:r>
              <a:rPr lang="en-US" sz="2000" dirty="0">
                <a:latin typeface="Arial" pitchFamily="34" charset="0"/>
                <a:cs typeface="Arial" pitchFamily="34" charset="0"/>
              </a:rPr>
              <a:t> receiving information, purchasers are willing to pay attention to Buy Smart criteria. </a:t>
            </a:r>
            <a:r>
              <a:rPr lang="en-GB" sz="2000" dirty="0">
                <a:latin typeface="Arial" pitchFamily="34" charset="0"/>
                <a:cs typeface="Arial" pitchFamily="34" charset="0"/>
              </a:rPr>
              <a:t> </a:t>
            </a:r>
            <a:br>
              <a:rPr lang="en-GB" sz="2000" dirty="0">
                <a:latin typeface="Arial" pitchFamily="34" charset="0"/>
                <a:cs typeface="Arial" pitchFamily="34" charset="0"/>
              </a:rPr>
            </a:br>
            <a:endParaRPr lang="en-GB" sz="2000" dirty="0">
              <a:latin typeface="Arial" pitchFamily="34" charset="0"/>
              <a:cs typeface="Arial" pitchFamily="34" charset="0"/>
            </a:endParaRPr>
          </a:p>
          <a:p>
            <a:pPr marL="342900" indent="-342900" fontAlgn="auto">
              <a:spcBef>
                <a:spcPts val="0"/>
              </a:spcBef>
              <a:spcAft>
                <a:spcPts val="0"/>
              </a:spcAft>
              <a:buFont typeface="Arial" pitchFamily="34" charset="0"/>
              <a:buChar char="•"/>
              <a:defRPr/>
            </a:pPr>
            <a:r>
              <a:rPr lang="en-GB" sz="2000" dirty="0">
                <a:latin typeface="Arial" pitchFamily="34" charset="0"/>
                <a:cs typeface="Arial" pitchFamily="34" charset="0"/>
              </a:rPr>
              <a:t>Support tools are very important, e.g.</a:t>
            </a:r>
          </a:p>
          <a:p>
            <a:pPr marL="800100" lvl="1" indent="-342900" fontAlgn="auto">
              <a:spcBef>
                <a:spcPts val="0"/>
              </a:spcBef>
              <a:spcAft>
                <a:spcPts val="0"/>
              </a:spcAft>
              <a:buFont typeface="Arial" pitchFamily="34" charset="0"/>
              <a:buChar char="•"/>
              <a:defRPr/>
            </a:pPr>
            <a:r>
              <a:rPr lang="en-GB" sz="2000" dirty="0">
                <a:latin typeface="Arial" pitchFamily="34" charset="0"/>
                <a:cs typeface="Arial" pitchFamily="34" charset="0"/>
              </a:rPr>
              <a:t>Financial support</a:t>
            </a:r>
          </a:p>
          <a:p>
            <a:pPr marL="800100" lvl="1" indent="-342900" fontAlgn="auto">
              <a:spcBef>
                <a:spcPts val="0"/>
              </a:spcBef>
              <a:spcAft>
                <a:spcPts val="0"/>
              </a:spcAft>
              <a:buFont typeface="Arial" pitchFamily="34" charset="0"/>
              <a:buChar char="•"/>
              <a:defRPr/>
            </a:pPr>
            <a:r>
              <a:rPr lang="en-GB" sz="2000" dirty="0">
                <a:latin typeface="Arial" pitchFamily="34" charset="0"/>
                <a:cs typeface="Arial" pitchFamily="34" charset="0"/>
              </a:rPr>
              <a:t>Information tools</a:t>
            </a:r>
          </a:p>
          <a:p>
            <a:pPr marL="800100" lvl="1" indent="-342900" fontAlgn="auto">
              <a:spcBef>
                <a:spcPts val="0"/>
              </a:spcBef>
              <a:spcAft>
                <a:spcPts val="0"/>
              </a:spcAft>
              <a:buFont typeface="Arial" pitchFamily="34" charset="0"/>
              <a:buChar char="•"/>
              <a:defRPr/>
            </a:pPr>
            <a:r>
              <a:rPr lang="en-GB" sz="2000" dirty="0">
                <a:latin typeface="Arial" pitchFamily="34" charset="0"/>
                <a:cs typeface="Arial" pitchFamily="34" charset="0"/>
              </a:rPr>
              <a:t>Face to face advice</a:t>
            </a:r>
            <a:br>
              <a:rPr lang="en-GB" sz="2000" dirty="0">
                <a:latin typeface="Arial" pitchFamily="34" charset="0"/>
                <a:cs typeface="Arial" pitchFamily="34" charset="0"/>
              </a:rPr>
            </a:br>
            <a:endParaRPr lang="en-GB" sz="2000" dirty="0">
              <a:latin typeface="Arial" pitchFamily="34" charset="0"/>
              <a:cs typeface="Arial" pitchFamily="34" charset="0"/>
            </a:endParaRPr>
          </a:p>
          <a:p>
            <a:pPr marL="342900" indent="-342900" fontAlgn="auto">
              <a:spcBef>
                <a:spcPts val="0"/>
              </a:spcBef>
              <a:spcAft>
                <a:spcPts val="0"/>
              </a:spcAft>
              <a:buFont typeface="Arial" pitchFamily="34" charset="0"/>
              <a:buChar char="•"/>
              <a:defRPr/>
            </a:pPr>
            <a:r>
              <a:rPr lang="en-GB" sz="2000" dirty="0">
                <a:latin typeface="Arial" pitchFamily="34" charset="0"/>
                <a:cs typeface="Arial" pitchFamily="34" charset="0"/>
              </a:rPr>
              <a:t>M</a:t>
            </a:r>
            <a:r>
              <a:rPr lang="en-US" sz="2000" dirty="0" err="1">
                <a:latin typeface="Arial" pitchFamily="34" charset="0"/>
                <a:cs typeface="Arial" pitchFamily="34" charset="0"/>
              </a:rPr>
              <a:t>aking</a:t>
            </a:r>
            <a:r>
              <a:rPr lang="en-US" sz="2000" dirty="0">
                <a:latin typeface="Arial" pitchFamily="34" charset="0"/>
                <a:cs typeface="Arial" pitchFamily="34" charset="0"/>
              </a:rPr>
              <a:t> green procurement part of the company business plan… </a:t>
            </a:r>
            <a:endParaRPr lang="de-AT" sz="2000" dirty="0">
              <a:latin typeface="Arial" pitchFamily="34" charset="0"/>
              <a:cs typeface="Arial" pitchFamily="34" charset="0"/>
            </a:endParaRPr>
          </a:p>
          <a:p>
            <a:pPr fontAlgn="auto">
              <a:spcBef>
                <a:spcPts val="0"/>
              </a:spcBef>
              <a:spcAft>
                <a:spcPts val="0"/>
              </a:spcAft>
              <a:defRPr/>
            </a:pPr>
            <a:endParaRPr lang="de-AT" sz="2000" dirty="0">
              <a:latin typeface="Arial" pitchFamily="34" charset="0"/>
              <a:cs typeface="Arial" pitchFamily="34" charset="0"/>
            </a:endParaRPr>
          </a:p>
          <a:p>
            <a:pPr marL="342900" indent="-342900" fontAlgn="auto">
              <a:spcBef>
                <a:spcPts val="0"/>
              </a:spcBef>
              <a:spcAft>
                <a:spcPts val="0"/>
              </a:spcAft>
              <a:buFont typeface="Arial" pitchFamily="34" charset="0"/>
              <a:buChar char="•"/>
              <a:defRPr/>
            </a:pPr>
            <a:endParaRPr lang="de-AT" sz="2000" dirty="0">
              <a:latin typeface="Arial" pitchFamily="34" charset="0"/>
              <a:cs typeface="Arial" pitchFamily="34" charset="0"/>
            </a:endParaRPr>
          </a:p>
        </p:txBody>
      </p:sp>
      <p:sp>
        <p:nvSpPr>
          <p:cNvPr id="470018" name="Titel 1"/>
          <p:cNvSpPr>
            <a:spLocks noGrp="1"/>
          </p:cNvSpPr>
          <p:nvPr>
            <p:ph type="title"/>
          </p:nvPr>
        </p:nvSpPr>
        <p:spPr>
          <a:xfrm>
            <a:off x="179388" y="115888"/>
            <a:ext cx="8229600" cy="1143000"/>
          </a:xfrm>
        </p:spPr>
        <p:txBody>
          <a:bodyPr/>
          <a:lstStyle/>
          <a:p>
            <a:r>
              <a:rPr lang="de-AT" smtClean="0"/>
              <a:t>Conclusions &amp; recommendations</a:t>
            </a:r>
          </a:p>
        </p:txBody>
      </p:sp>
      <p:pic>
        <p:nvPicPr>
          <p:cNvPr id="470019" name="Grafik 3"/>
          <p:cNvPicPr>
            <a:picLocks noChangeAspect="1"/>
          </p:cNvPicPr>
          <p:nvPr/>
        </p:nvPicPr>
        <p:blipFill>
          <a:blip r:embed="rId3"/>
          <a:srcRect/>
          <a:stretch>
            <a:fillRect/>
          </a:stretch>
        </p:blipFill>
        <p:spPr bwMode="auto">
          <a:xfrm>
            <a:off x="2857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268288" y="1557338"/>
            <a:ext cx="8640762" cy="4392612"/>
          </a:xfrm>
          <a:prstGeom prst="rect">
            <a:avLst/>
          </a:prstGeom>
          <a:noFill/>
          <a:ln>
            <a:noFill/>
          </a:ln>
          <a:extLst>
            <a:ext uri="{909E8E84-426E-40DD-AFC4-6F175D3DCCD1}"/>
            <a:ext uri="{91240B29-F687-4F45-9708-019B960494DF}"/>
          </a:extLst>
        </p:spPr>
        <p:txBody>
          <a:bodyPr/>
          <a:lstStyle/>
          <a:p>
            <a:pPr algn="ctr" fontAlgn="auto">
              <a:spcBef>
                <a:spcPts val="0"/>
              </a:spcBef>
              <a:spcAft>
                <a:spcPts val="0"/>
              </a:spcAft>
              <a:defRPr/>
            </a:pPr>
            <a:r>
              <a:rPr lang="de-AT" sz="4000" b="1" dirty="0" err="1">
                <a:solidFill>
                  <a:srgbClr val="265EA2"/>
                </a:solidFill>
                <a:latin typeface="Arial" pitchFamily="34" charset="0"/>
                <a:cs typeface="Arial" pitchFamily="34" charset="0"/>
              </a:rPr>
              <a:t>Thank</a:t>
            </a:r>
            <a:r>
              <a:rPr lang="de-AT" sz="4000" b="1" dirty="0">
                <a:solidFill>
                  <a:srgbClr val="265EA2"/>
                </a:solidFill>
                <a:latin typeface="Arial" pitchFamily="34" charset="0"/>
                <a:cs typeface="Arial" pitchFamily="34" charset="0"/>
              </a:rPr>
              <a:t> </a:t>
            </a:r>
            <a:r>
              <a:rPr lang="de-AT" sz="4000" b="1" dirty="0" err="1">
                <a:solidFill>
                  <a:srgbClr val="265EA2"/>
                </a:solidFill>
                <a:latin typeface="Arial" pitchFamily="34" charset="0"/>
                <a:cs typeface="Arial" pitchFamily="34" charset="0"/>
              </a:rPr>
              <a:t>you</a:t>
            </a:r>
            <a:endParaRPr lang="de-AT" sz="4000" b="1" dirty="0">
              <a:solidFill>
                <a:srgbClr val="265EA2"/>
              </a:solidFill>
              <a:latin typeface="Arial" pitchFamily="34" charset="0"/>
              <a:cs typeface="Arial" pitchFamily="34" charset="0"/>
            </a:endParaRPr>
          </a:p>
          <a:p>
            <a:pPr algn="ctr" fontAlgn="auto">
              <a:spcBef>
                <a:spcPts val="0"/>
              </a:spcBef>
              <a:spcAft>
                <a:spcPts val="0"/>
              </a:spcAft>
              <a:defRPr/>
            </a:pPr>
            <a:r>
              <a:rPr lang="de-AT" sz="4000" b="1" dirty="0" err="1">
                <a:solidFill>
                  <a:srgbClr val="265EA2"/>
                </a:solidFill>
                <a:latin typeface="Arial" pitchFamily="34" charset="0"/>
                <a:cs typeface="Arial" pitchFamily="34" charset="0"/>
              </a:rPr>
              <a:t>for</a:t>
            </a:r>
            <a:r>
              <a:rPr lang="de-AT" sz="4000" b="1" dirty="0">
                <a:solidFill>
                  <a:srgbClr val="265EA2"/>
                </a:solidFill>
                <a:latin typeface="Arial" pitchFamily="34" charset="0"/>
                <a:cs typeface="Arial" pitchFamily="34" charset="0"/>
              </a:rPr>
              <a:t> </a:t>
            </a:r>
            <a:r>
              <a:rPr lang="de-AT" sz="4000" b="1" dirty="0" err="1">
                <a:solidFill>
                  <a:srgbClr val="265EA2"/>
                </a:solidFill>
                <a:latin typeface="Arial" pitchFamily="34" charset="0"/>
                <a:cs typeface="Arial" pitchFamily="34" charset="0"/>
              </a:rPr>
              <a:t>your</a:t>
            </a:r>
            <a:r>
              <a:rPr lang="de-AT" sz="4000" b="1" dirty="0">
                <a:solidFill>
                  <a:srgbClr val="265EA2"/>
                </a:solidFill>
                <a:latin typeface="Arial" pitchFamily="34" charset="0"/>
                <a:cs typeface="Arial" pitchFamily="34" charset="0"/>
              </a:rPr>
              <a:t> </a:t>
            </a:r>
            <a:r>
              <a:rPr lang="de-AT" sz="4000" b="1" dirty="0" err="1">
                <a:solidFill>
                  <a:srgbClr val="265EA2"/>
                </a:solidFill>
                <a:latin typeface="Arial" pitchFamily="34" charset="0"/>
                <a:cs typeface="Arial" pitchFamily="34" charset="0"/>
              </a:rPr>
              <a:t>attention</a:t>
            </a:r>
            <a:endParaRPr lang="de-AT" sz="4000" b="1" dirty="0">
              <a:solidFill>
                <a:srgbClr val="265EA2"/>
              </a:solidFill>
              <a:latin typeface="Arial" pitchFamily="34" charset="0"/>
              <a:cs typeface="Arial" pitchFamily="34" charset="0"/>
            </a:endParaRPr>
          </a:p>
          <a:p>
            <a:pPr algn="ctr" fontAlgn="auto">
              <a:spcBef>
                <a:spcPts val="0"/>
              </a:spcBef>
              <a:spcAft>
                <a:spcPts val="0"/>
              </a:spcAft>
              <a:defRPr/>
            </a:pPr>
            <a:endParaRPr lang="de-AT" sz="4000" b="1" dirty="0">
              <a:solidFill>
                <a:srgbClr val="265EA2"/>
              </a:solidFill>
              <a:latin typeface="Arial" pitchFamily="34" charset="0"/>
              <a:cs typeface="Arial" pitchFamily="34" charset="0"/>
            </a:endParaRPr>
          </a:p>
          <a:p>
            <a:pPr marL="342900" indent="-342900" algn="ctr" fontAlgn="auto">
              <a:spcBef>
                <a:spcPts val="0"/>
              </a:spcBef>
              <a:spcAft>
                <a:spcPts val="0"/>
              </a:spcAft>
              <a:buFont typeface="Arial" pitchFamily="34" charset="0"/>
              <a:buChar char="•"/>
              <a:defRPr/>
            </a:pPr>
            <a:endParaRPr lang="de-AT" sz="4000" b="1" dirty="0">
              <a:solidFill>
                <a:srgbClr val="265EA2"/>
              </a:solidFill>
              <a:latin typeface="Arial" pitchFamily="34" charset="0"/>
              <a:cs typeface="Arial" pitchFamily="34" charset="0"/>
            </a:endParaRPr>
          </a:p>
        </p:txBody>
      </p:sp>
      <p:sp>
        <p:nvSpPr>
          <p:cNvPr id="472066" name="Titel 3"/>
          <p:cNvSpPr txBox="1">
            <a:spLocks/>
          </p:cNvSpPr>
          <p:nvPr/>
        </p:nvSpPr>
        <p:spPr bwMode="auto">
          <a:xfrm>
            <a:off x="684213" y="4005263"/>
            <a:ext cx="7772400" cy="1470025"/>
          </a:xfrm>
          <a:prstGeom prst="rect">
            <a:avLst/>
          </a:prstGeom>
          <a:noFill/>
          <a:ln w="9525">
            <a:noFill/>
            <a:miter lim="800000"/>
            <a:headEnd/>
            <a:tailEnd/>
          </a:ln>
        </p:spPr>
        <p:txBody>
          <a:bodyPr anchor="ctr"/>
          <a:lstStyle/>
          <a:p>
            <a:pPr algn="ctr" eaLnBrk="0" hangingPunct="0"/>
            <a:r>
              <a:rPr lang="de-AT" sz="2400" b="1"/>
              <a:t>Regina Aufreiter</a:t>
            </a:r>
            <a:br>
              <a:rPr lang="de-AT" sz="2400" b="1"/>
            </a:br>
            <a:r>
              <a:rPr lang="de-AT" sz="2400" b="1"/>
              <a:t/>
            </a:r>
            <a:br>
              <a:rPr lang="de-AT" sz="2400" b="1"/>
            </a:br>
            <a:r>
              <a:rPr lang="de-AT" sz="2000"/>
              <a:t>O.Ö. Energiesparverband</a:t>
            </a:r>
            <a:br>
              <a:rPr lang="de-AT" sz="2000"/>
            </a:br>
            <a:r>
              <a:rPr lang="de-AT" sz="2000"/>
              <a:t>Landstr. 45, A-4020 Linz, Austria</a:t>
            </a:r>
            <a:br>
              <a:rPr lang="de-AT" sz="2000"/>
            </a:br>
            <a:r>
              <a:rPr lang="de-AT" sz="2000"/>
              <a:t>T: +43-732-7720-14869</a:t>
            </a:r>
            <a:br>
              <a:rPr lang="de-AT" sz="2000"/>
            </a:br>
            <a:r>
              <a:rPr lang="de-AT" sz="2000"/>
              <a:t>regina.aufreiter@esv.or.at</a:t>
            </a:r>
            <a:br>
              <a:rPr lang="de-AT" sz="2000"/>
            </a:br>
            <a:r>
              <a:rPr lang="de-AT" sz="2000"/>
              <a:t>www.esv.or.at </a:t>
            </a:r>
            <a:br>
              <a:rPr lang="de-AT" sz="2000"/>
            </a:br>
            <a:endParaRPr lang="de-AT" sz="2400" b="1"/>
          </a:p>
        </p:txBody>
      </p:sp>
      <p:pic>
        <p:nvPicPr>
          <p:cNvPr id="472067" name="Grafik 4"/>
          <p:cNvPicPr>
            <a:picLocks noChangeAspect="1"/>
          </p:cNvPicPr>
          <p:nvPr/>
        </p:nvPicPr>
        <p:blipFill>
          <a:blip r:embed="rId3"/>
          <a:srcRect/>
          <a:stretch>
            <a:fillRect/>
          </a:stretch>
        </p:blipFill>
        <p:spPr bwMode="auto">
          <a:xfrm>
            <a:off x="268288" y="6237288"/>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Rechteck 27"/>
          <p:cNvSpPr/>
          <p:nvPr/>
        </p:nvSpPr>
        <p:spPr>
          <a:xfrm>
            <a:off x="0" y="0"/>
            <a:ext cx="9144000" cy="141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4114" name="Text Box 2"/>
          <p:cNvSpPr txBox="1">
            <a:spLocks noChangeArrowheads="1"/>
          </p:cNvSpPr>
          <p:nvPr/>
        </p:nvSpPr>
        <p:spPr bwMode="auto">
          <a:xfrm>
            <a:off x="0" y="122238"/>
            <a:ext cx="9144000" cy="830262"/>
          </a:xfrm>
          <a:prstGeom prst="rect">
            <a:avLst/>
          </a:prstGeom>
          <a:noFill/>
          <a:ln w="9525">
            <a:noFill/>
            <a:miter lim="800000"/>
            <a:headEnd/>
            <a:tailEnd/>
          </a:ln>
        </p:spPr>
        <p:txBody>
          <a:bodyPr>
            <a:spAutoFit/>
          </a:bodyPr>
          <a:lstStyle/>
          <a:p>
            <a:pPr algn="ctr" eaLnBrk="0" hangingPunct="0"/>
            <a:r>
              <a:rPr lang="en-GB" sz="2400" b="1">
                <a:solidFill>
                  <a:srgbClr val="265EA2"/>
                </a:solidFill>
              </a:rPr>
              <a:t>Upper Austria's sustainable energy strategy –</a:t>
            </a:r>
          </a:p>
          <a:p>
            <a:pPr algn="ctr" eaLnBrk="0" hangingPunct="0"/>
            <a:r>
              <a:rPr lang="en-GB" sz="2400" b="1">
                <a:solidFill>
                  <a:srgbClr val="265EA2"/>
                </a:solidFill>
              </a:rPr>
              <a:t>example sustainable buildings</a:t>
            </a:r>
          </a:p>
        </p:txBody>
      </p:sp>
      <p:sp>
        <p:nvSpPr>
          <p:cNvPr id="474115" name="Rectangle 3"/>
          <p:cNvSpPr>
            <a:spLocks noChangeArrowheads="1"/>
          </p:cNvSpPr>
          <p:nvPr/>
        </p:nvSpPr>
        <p:spPr bwMode="auto">
          <a:xfrm>
            <a:off x="6072188" y="1797050"/>
            <a:ext cx="2676525" cy="2970213"/>
          </a:xfrm>
          <a:prstGeom prst="rect">
            <a:avLst/>
          </a:prstGeom>
          <a:solidFill>
            <a:schemeClr val="bg1"/>
          </a:solidFill>
          <a:ln w="28575" algn="ctr">
            <a:solidFill>
              <a:srgbClr val="0000CC"/>
            </a:solidFill>
            <a:miter lim="800000"/>
            <a:headEnd/>
            <a:tailEnd/>
          </a:ln>
        </p:spPr>
        <p:txBody>
          <a:bodyPr/>
          <a:lstStyle/>
          <a:p>
            <a:endParaRPr lang="en-US">
              <a:solidFill>
                <a:srgbClr val="000000"/>
              </a:solidFill>
            </a:endParaRPr>
          </a:p>
        </p:txBody>
      </p:sp>
      <p:sp>
        <p:nvSpPr>
          <p:cNvPr id="474116" name="Rectangle 4"/>
          <p:cNvSpPr>
            <a:spLocks noChangeArrowheads="1"/>
          </p:cNvSpPr>
          <p:nvPr/>
        </p:nvSpPr>
        <p:spPr bwMode="auto">
          <a:xfrm>
            <a:off x="411163" y="1797050"/>
            <a:ext cx="2676525" cy="2970213"/>
          </a:xfrm>
          <a:prstGeom prst="rect">
            <a:avLst/>
          </a:prstGeom>
          <a:solidFill>
            <a:schemeClr val="bg1"/>
          </a:solidFill>
          <a:ln w="28575" algn="ctr">
            <a:solidFill>
              <a:srgbClr val="FF3300"/>
            </a:solidFill>
            <a:miter lim="800000"/>
            <a:headEnd/>
            <a:tailEnd/>
          </a:ln>
        </p:spPr>
        <p:txBody>
          <a:bodyPr/>
          <a:lstStyle/>
          <a:p>
            <a:endParaRPr lang="en-US">
              <a:solidFill>
                <a:srgbClr val="000000"/>
              </a:solidFill>
            </a:endParaRPr>
          </a:p>
        </p:txBody>
      </p:sp>
      <p:sp>
        <p:nvSpPr>
          <p:cNvPr id="474117" name="Rectangle 8"/>
          <p:cNvSpPr>
            <a:spLocks noChangeArrowheads="1"/>
          </p:cNvSpPr>
          <p:nvPr/>
        </p:nvSpPr>
        <p:spPr bwMode="auto">
          <a:xfrm>
            <a:off x="395288" y="5303838"/>
            <a:ext cx="8353425" cy="312737"/>
          </a:xfrm>
          <a:prstGeom prst="rect">
            <a:avLst/>
          </a:prstGeom>
          <a:solidFill>
            <a:srgbClr val="009900"/>
          </a:solidFill>
          <a:ln w="9525">
            <a:noFill/>
            <a:miter lim="800000"/>
            <a:headEnd/>
            <a:tailEnd/>
          </a:ln>
        </p:spPr>
        <p:txBody>
          <a:bodyPr wrap="none" anchor="ctr"/>
          <a:lstStyle/>
          <a:p>
            <a:endParaRPr lang="en-US">
              <a:solidFill>
                <a:srgbClr val="000000"/>
              </a:solidFill>
            </a:endParaRPr>
          </a:p>
        </p:txBody>
      </p:sp>
      <p:sp>
        <p:nvSpPr>
          <p:cNvPr id="474118" name="Text Box 10"/>
          <p:cNvSpPr txBox="1">
            <a:spLocks noChangeArrowheads="1"/>
          </p:cNvSpPr>
          <p:nvPr/>
        </p:nvSpPr>
        <p:spPr bwMode="auto">
          <a:xfrm>
            <a:off x="412750" y="1412875"/>
            <a:ext cx="2682875" cy="395288"/>
          </a:xfrm>
          <a:prstGeom prst="rect">
            <a:avLst/>
          </a:prstGeom>
          <a:solidFill>
            <a:srgbClr val="FF3300"/>
          </a:solidFill>
          <a:ln w="28575">
            <a:solidFill>
              <a:srgbClr val="FF3300"/>
            </a:solidFill>
            <a:miter lim="800000"/>
            <a:headEnd/>
            <a:tailEnd/>
          </a:ln>
        </p:spPr>
        <p:txBody>
          <a:bodyPr>
            <a:spAutoFit/>
          </a:bodyPr>
          <a:lstStyle/>
          <a:p>
            <a:r>
              <a:rPr lang="de-DE" b="1">
                <a:solidFill>
                  <a:srgbClr val="FFFFFF"/>
                </a:solidFill>
              </a:rPr>
              <a:t>Regulatory measures</a:t>
            </a:r>
            <a:endParaRPr lang="de-AT" b="1">
              <a:solidFill>
                <a:srgbClr val="FFFFFF"/>
              </a:solidFill>
            </a:endParaRPr>
          </a:p>
        </p:txBody>
      </p:sp>
      <p:sp>
        <p:nvSpPr>
          <p:cNvPr id="474119" name="Text Box 12"/>
          <p:cNvSpPr txBox="1">
            <a:spLocks noChangeArrowheads="1"/>
          </p:cNvSpPr>
          <p:nvPr/>
        </p:nvSpPr>
        <p:spPr bwMode="auto">
          <a:xfrm>
            <a:off x="6075363" y="1412875"/>
            <a:ext cx="2673350" cy="369888"/>
          </a:xfrm>
          <a:prstGeom prst="rect">
            <a:avLst/>
          </a:prstGeom>
          <a:solidFill>
            <a:srgbClr val="0000CC"/>
          </a:solidFill>
          <a:ln w="28575">
            <a:solidFill>
              <a:srgbClr val="0000CC"/>
            </a:solidFill>
            <a:miter lim="800000"/>
            <a:headEnd/>
            <a:tailEnd/>
          </a:ln>
        </p:spPr>
        <p:txBody>
          <a:bodyPr>
            <a:spAutoFit/>
          </a:bodyPr>
          <a:lstStyle/>
          <a:p>
            <a:pPr algn="ctr"/>
            <a:r>
              <a:rPr lang="de-DE" b="1">
                <a:solidFill>
                  <a:srgbClr val="FFFFFF"/>
                </a:solidFill>
              </a:rPr>
              <a:t>Information &amp; training</a:t>
            </a:r>
            <a:endParaRPr lang="de-AT" b="1">
              <a:solidFill>
                <a:srgbClr val="FFFFFF"/>
              </a:solidFill>
            </a:endParaRPr>
          </a:p>
        </p:txBody>
      </p:sp>
      <p:sp>
        <p:nvSpPr>
          <p:cNvPr id="474120" name="Text Box 13"/>
          <p:cNvSpPr txBox="1">
            <a:spLocks noChangeArrowheads="1"/>
          </p:cNvSpPr>
          <p:nvPr/>
        </p:nvSpPr>
        <p:spPr bwMode="auto">
          <a:xfrm>
            <a:off x="412750" y="1797050"/>
            <a:ext cx="2827338" cy="3003550"/>
          </a:xfrm>
          <a:prstGeom prst="rect">
            <a:avLst/>
          </a:prstGeom>
          <a:noFill/>
          <a:ln w="9525">
            <a:noFill/>
            <a:miter lim="800000"/>
            <a:headEnd/>
            <a:tailEnd/>
          </a:ln>
        </p:spPr>
        <p:txBody>
          <a:bodyPr>
            <a:spAutoFit/>
          </a:bodyPr>
          <a:lstStyle/>
          <a:p>
            <a:pPr marL="180975" indent="-180975">
              <a:lnSpc>
                <a:spcPts val="2000"/>
              </a:lnSpc>
              <a:spcBef>
                <a:spcPts val="900"/>
              </a:spcBef>
              <a:buFontTx/>
              <a:buChar char="•"/>
              <a:tabLst>
                <a:tab pos="180975" algn="l"/>
              </a:tabLst>
            </a:pPr>
            <a:r>
              <a:rPr lang="en-US">
                <a:solidFill>
                  <a:srgbClr val="000000"/>
                </a:solidFill>
              </a:rPr>
              <a:t>Energy performance requirements &amp; </a:t>
            </a:r>
            <a:br>
              <a:rPr lang="en-US">
                <a:solidFill>
                  <a:srgbClr val="000000"/>
                </a:solidFill>
              </a:rPr>
            </a:br>
            <a:r>
              <a:rPr lang="en-US">
                <a:solidFill>
                  <a:srgbClr val="000000"/>
                </a:solidFill>
              </a:rPr>
              <a:t>building certification</a:t>
            </a:r>
          </a:p>
          <a:p>
            <a:pPr marL="180975" indent="-180975">
              <a:lnSpc>
                <a:spcPts val="2000"/>
              </a:lnSpc>
              <a:spcBef>
                <a:spcPts val="900"/>
              </a:spcBef>
              <a:buFontTx/>
              <a:buChar char="•"/>
              <a:tabLst>
                <a:tab pos="180975" algn="l"/>
              </a:tabLst>
            </a:pPr>
            <a:r>
              <a:rPr lang="de-AT">
                <a:solidFill>
                  <a:srgbClr val="000000"/>
                </a:solidFill>
                <a:cs typeface="Arial" charset="0"/>
              </a:rPr>
              <a:t>Minimum requirements  heating &amp; cooling</a:t>
            </a:r>
          </a:p>
          <a:p>
            <a:pPr marL="180975" indent="-180975">
              <a:lnSpc>
                <a:spcPts val="2000"/>
              </a:lnSpc>
              <a:spcBef>
                <a:spcPts val="900"/>
              </a:spcBef>
              <a:buFontTx/>
              <a:buChar char="•"/>
              <a:tabLst>
                <a:tab pos="180975" algn="l"/>
              </a:tabLst>
            </a:pPr>
            <a:r>
              <a:rPr lang="de-AT">
                <a:solidFill>
                  <a:srgbClr val="000000"/>
                </a:solidFill>
                <a:cs typeface="Arial" charset="0"/>
              </a:rPr>
              <a:t>Inspection of boilers &amp;  &amp; AC systems</a:t>
            </a:r>
          </a:p>
          <a:p>
            <a:pPr marL="180975" indent="-180975">
              <a:lnSpc>
                <a:spcPts val="2000"/>
              </a:lnSpc>
              <a:spcBef>
                <a:spcPts val="900"/>
              </a:spcBef>
              <a:buFontTx/>
              <a:buChar char="•"/>
              <a:tabLst>
                <a:tab pos="180975" algn="l"/>
              </a:tabLst>
            </a:pPr>
            <a:r>
              <a:rPr lang="de-AT">
                <a:solidFill>
                  <a:srgbClr val="000000"/>
                </a:solidFill>
                <a:cs typeface="Arial" charset="0"/>
              </a:rPr>
              <a:t>Renewable heating</a:t>
            </a:r>
            <a:br>
              <a:rPr lang="de-AT">
                <a:solidFill>
                  <a:srgbClr val="000000"/>
                </a:solidFill>
                <a:cs typeface="Arial" charset="0"/>
              </a:rPr>
            </a:br>
            <a:r>
              <a:rPr lang="de-AT">
                <a:solidFill>
                  <a:srgbClr val="000000"/>
                </a:solidFill>
                <a:cs typeface="Arial" charset="0"/>
              </a:rPr>
              <a:t>obligations (public </a:t>
            </a:r>
            <a:br>
              <a:rPr lang="de-AT">
                <a:solidFill>
                  <a:srgbClr val="000000"/>
                </a:solidFill>
                <a:cs typeface="Arial" charset="0"/>
              </a:rPr>
            </a:br>
            <a:r>
              <a:rPr lang="de-AT">
                <a:solidFill>
                  <a:srgbClr val="000000"/>
                </a:solidFill>
                <a:cs typeface="Arial" charset="0"/>
              </a:rPr>
              <a:t>buildings)</a:t>
            </a:r>
          </a:p>
        </p:txBody>
      </p:sp>
      <p:sp>
        <p:nvSpPr>
          <p:cNvPr id="474121" name="Text Box 14"/>
          <p:cNvSpPr txBox="1">
            <a:spLocks noChangeArrowheads="1"/>
          </p:cNvSpPr>
          <p:nvPr/>
        </p:nvSpPr>
        <p:spPr bwMode="auto">
          <a:xfrm>
            <a:off x="6084888" y="1804988"/>
            <a:ext cx="2663825" cy="2936875"/>
          </a:xfrm>
          <a:prstGeom prst="rect">
            <a:avLst/>
          </a:prstGeom>
          <a:noFill/>
          <a:ln w="9525">
            <a:noFill/>
            <a:miter lim="800000"/>
            <a:headEnd/>
            <a:tailEnd/>
          </a:ln>
        </p:spPr>
        <p:txBody>
          <a:bodyPr>
            <a:spAutoFit/>
          </a:bodyPr>
          <a:lstStyle/>
          <a:p>
            <a:pPr marL="180975" indent="-180975">
              <a:lnSpc>
                <a:spcPts val="2000"/>
              </a:lnSpc>
              <a:spcBef>
                <a:spcPts val="600"/>
              </a:spcBef>
              <a:buFontTx/>
              <a:buChar char="•"/>
              <a:tabLst>
                <a:tab pos="180975" algn="l"/>
              </a:tabLst>
            </a:pPr>
            <a:r>
              <a:rPr lang="en-US">
                <a:solidFill>
                  <a:srgbClr val="000000"/>
                </a:solidFill>
                <a:cs typeface="Arial" charset="0"/>
              </a:rPr>
              <a:t>Energy advice </a:t>
            </a:r>
          </a:p>
          <a:p>
            <a:pPr marL="180975" indent="-180975">
              <a:lnSpc>
                <a:spcPts val="2000"/>
              </a:lnSpc>
              <a:spcBef>
                <a:spcPts val="600"/>
              </a:spcBef>
              <a:buFontTx/>
              <a:buChar char="•"/>
              <a:tabLst>
                <a:tab pos="180975" algn="l"/>
              </a:tabLst>
            </a:pPr>
            <a:r>
              <a:rPr lang="en-US">
                <a:solidFill>
                  <a:srgbClr val="000000"/>
                </a:solidFill>
                <a:cs typeface="Arial" charset="0"/>
              </a:rPr>
              <a:t>Training &amp; education programs</a:t>
            </a:r>
          </a:p>
          <a:p>
            <a:pPr marL="180975" indent="-180975">
              <a:lnSpc>
                <a:spcPts val="2000"/>
              </a:lnSpc>
              <a:spcBef>
                <a:spcPts val="600"/>
              </a:spcBef>
              <a:buFontTx/>
              <a:buChar char="•"/>
              <a:tabLst>
                <a:tab pos="180975" algn="l"/>
              </a:tabLst>
            </a:pPr>
            <a:r>
              <a:rPr lang="en-US">
                <a:solidFill>
                  <a:srgbClr val="000000"/>
                </a:solidFill>
                <a:cs typeface="Arial" charset="0"/>
              </a:rPr>
              <a:t>Publications, campaigns &amp; competitions</a:t>
            </a:r>
          </a:p>
          <a:p>
            <a:pPr marL="180975" indent="-180975">
              <a:lnSpc>
                <a:spcPts val="2000"/>
              </a:lnSpc>
              <a:spcBef>
                <a:spcPts val="600"/>
              </a:spcBef>
              <a:buFontTx/>
              <a:buChar char="•"/>
              <a:tabLst>
                <a:tab pos="180975" algn="l"/>
              </a:tabLst>
            </a:pPr>
            <a:r>
              <a:rPr lang="en-US">
                <a:solidFill>
                  <a:srgbClr val="000000"/>
                </a:solidFill>
                <a:cs typeface="Arial" charset="0"/>
              </a:rPr>
              <a:t>Local energy action plans</a:t>
            </a:r>
          </a:p>
          <a:p>
            <a:pPr marL="180975" indent="-180975">
              <a:lnSpc>
                <a:spcPts val="2000"/>
              </a:lnSpc>
              <a:spcBef>
                <a:spcPts val="600"/>
              </a:spcBef>
              <a:buFontTx/>
              <a:buChar char="•"/>
              <a:tabLst>
                <a:tab pos="180975" algn="l"/>
              </a:tabLst>
            </a:pPr>
            <a:r>
              <a:rPr lang="en-US">
                <a:solidFill>
                  <a:srgbClr val="000000"/>
                </a:solidFill>
              </a:rPr>
              <a:t>Sustainable energy business network</a:t>
            </a:r>
            <a:endParaRPr lang="en-US">
              <a:solidFill>
                <a:srgbClr val="000000"/>
              </a:solidFill>
              <a:cs typeface="Arial" charset="0"/>
            </a:endParaRPr>
          </a:p>
        </p:txBody>
      </p:sp>
      <p:sp>
        <p:nvSpPr>
          <p:cNvPr id="474122" name="Rectangle 15"/>
          <p:cNvSpPr>
            <a:spLocks noChangeArrowheads="1"/>
          </p:cNvSpPr>
          <p:nvPr/>
        </p:nvSpPr>
        <p:spPr bwMode="auto">
          <a:xfrm>
            <a:off x="395288" y="5303838"/>
            <a:ext cx="4176712" cy="312737"/>
          </a:xfrm>
          <a:prstGeom prst="rect">
            <a:avLst/>
          </a:prstGeom>
          <a:gradFill rotWithShape="1">
            <a:gsLst>
              <a:gs pos="0">
                <a:srgbClr val="FF3300"/>
              </a:gs>
              <a:gs pos="100000">
                <a:srgbClr val="761800">
                  <a:alpha val="0"/>
                </a:srgbClr>
              </a:gs>
            </a:gsLst>
            <a:lin ang="0" scaled="1"/>
          </a:gradFill>
          <a:ln w="9525">
            <a:noFill/>
            <a:miter lim="800000"/>
            <a:headEnd/>
            <a:tailEnd/>
          </a:ln>
        </p:spPr>
        <p:txBody>
          <a:bodyPr wrap="none" anchor="ctr"/>
          <a:lstStyle/>
          <a:p>
            <a:endParaRPr lang="en-US">
              <a:solidFill>
                <a:srgbClr val="000000"/>
              </a:solidFill>
            </a:endParaRPr>
          </a:p>
        </p:txBody>
      </p:sp>
      <p:sp>
        <p:nvSpPr>
          <p:cNvPr id="474123" name="Rectangle 16"/>
          <p:cNvSpPr>
            <a:spLocks noChangeArrowheads="1"/>
          </p:cNvSpPr>
          <p:nvPr/>
        </p:nvSpPr>
        <p:spPr bwMode="auto">
          <a:xfrm>
            <a:off x="4572000" y="5303838"/>
            <a:ext cx="4176713" cy="312737"/>
          </a:xfrm>
          <a:prstGeom prst="rect">
            <a:avLst/>
          </a:prstGeom>
          <a:gradFill rotWithShape="1">
            <a:gsLst>
              <a:gs pos="0">
                <a:srgbClr val="00005E">
                  <a:alpha val="0"/>
                </a:srgbClr>
              </a:gs>
              <a:gs pos="100000">
                <a:srgbClr val="0000CC"/>
              </a:gs>
            </a:gsLst>
            <a:lin ang="0" scaled="1"/>
          </a:gradFill>
          <a:ln w="9525">
            <a:noFill/>
            <a:miter lim="800000"/>
            <a:headEnd/>
            <a:tailEnd/>
          </a:ln>
        </p:spPr>
        <p:txBody>
          <a:bodyPr wrap="none" anchor="ctr"/>
          <a:lstStyle/>
          <a:p>
            <a:endParaRPr lang="en-US">
              <a:solidFill>
                <a:srgbClr val="000000"/>
              </a:solidFill>
            </a:endParaRPr>
          </a:p>
        </p:txBody>
      </p:sp>
      <p:sp>
        <p:nvSpPr>
          <p:cNvPr id="474124" name="Rectangle 27"/>
          <p:cNvSpPr>
            <a:spLocks noChangeArrowheads="1"/>
          </p:cNvSpPr>
          <p:nvPr/>
        </p:nvSpPr>
        <p:spPr bwMode="auto">
          <a:xfrm>
            <a:off x="3259138" y="1800225"/>
            <a:ext cx="2663825" cy="2960688"/>
          </a:xfrm>
          <a:prstGeom prst="rect">
            <a:avLst/>
          </a:prstGeom>
          <a:solidFill>
            <a:schemeClr val="bg1"/>
          </a:solidFill>
          <a:ln w="28575">
            <a:solidFill>
              <a:srgbClr val="009900"/>
            </a:solidFill>
            <a:miter lim="800000"/>
            <a:headEnd/>
            <a:tailEnd/>
          </a:ln>
        </p:spPr>
        <p:txBody>
          <a:bodyPr wrap="none" anchor="ctr"/>
          <a:lstStyle/>
          <a:p>
            <a:endParaRPr lang="en-US">
              <a:solidFill>
                <a:srgbClr val="000000"/>
              </a:solidFill>
            </a:endParaRPr>
          </a:p>
        </p:txBody>
      </p:sp>
      <p:sp>
        <p:nvSpPr>
          <p:cNvPr id="474125" name="Text Box 17"/>
          <p:cNvSpPr txBox="1">
            <a:spLocks noChangeArrowheads="1"/>
          </p:cNvSpPr>
          <p:nvPr/>
        </p:nvSpPr>
        <p:spPr bwMode="auto">
          <a:xfrm>
            <a:off x="358775" y="5264150"/>
            <a:ext cx="8353425" cy="369888"/>
          </a:xfrm>
          <a:prstGeom prst="rect">
            <a:avLst/>
          </a:prstGeom>
          <a:noFill/>
          <a:ln w="9525">
            <a:noFill/>
            <a:miter lim="800000"/>
            <a:headEnd/>
            <a:tailEnd/>
          </a:ln>
        </p:spPr>
        <p:txBody>
          <a:bodyPr>
            <a:spAutoFit/>
          </a:bodyPr>
          <a:lstStyle/>
          <a:p>
            <a:pPr algn="ctr"/>
            <a:r>
              <a:rPr lang="de-DE" b="1">
                <a:solidFill>
                  <a:srgbClr val="FFFFFF"/>
                </a:solidFill>
              </a:rPr>
              <a:t>Policy Packages</a:t>
            </a:r>
            <a:endParaRPr lang="de-AT" b="1">
              <a:solidFill>
                <a:srgbClr val="FFFFFF"/>
              </a:solidFill>
            </a:endParaRPr>
          </a:p>
        </p:txBody>
      </p:sp>
      <p:sp>
        <p:nvSpPr>
          <p:cNvPr id="474126" name="Text Box 10"/>
          <p:cNvSpPr txBox="1">
            <a:spLocks noChangeArrowheads="1"/>
          </p:cNvSpPr>
          <p:nvPr/>
        </p:nvSpPr>
        <p:spPr bwMode="auto">
          <a:xfrm>
            <a:off x="412750" y="1016000"/>
            <a:ext cx="2682875" cy="366713"/>
          </a:xfrm>
          <a:prstGeom prst="rect">
            <a:avLst/>
          </a:prstGeom>
          <a:noFill/>
          <a:ln w="9525">
            <a:noFill/>
            <a:miter lim="800000"/>
            <a:headEnd/>
            <a:tailEnd/>
          </a:ln>
        </p:spPr>
        <p:txBody>
          <a:bodyPr>
            <a:spAutoFit/>
          </a:bodyPr>
          <a:lstStyle/>
          <a:p>
            <a:pPr algn="ctr"/>
            <a:r>
              <a:rPr lang="de-DE" b="1">
                <a:solidFill>
                  <a:srgbClr val="FF0000"/>
                </a:solidFill>
              </a:rPr>
              <a:t>"sticks"</a:t>
            </a:r>
            <a:endParaRPr lang="de-AT" b="1">
              <a:solidFill>
                <a:srgbClr val="FF0000"/>
              </a:solidFill>
            </a:endParaRPr>
          </a:p>
        </p:txBody>
      </p:sp>
      <p:sp>
        <p:nvSpPr>
          <p:cNvPr id="474127" name="Text Box 11"/>
          <p:cNvSpPr txBox="1">
            <a:spLocks noChangeArrowheads="1"/>
          </p:cNvSpPr>
          <p:nvPr/>
        </p:nvSpPr>
        <p:spPr bwMode="auto">
          <a:xfrm>
            <a:off x="6084888" y="1016000"/>
            <a:ext cx="2646362" cy="366713"/>
          </a:xfrm>
          <a:prstGeom prst="rect">
            <a:avLst/>
          </a:prstGeom>
          <a:noFill/>
          <a:ln w="9525">
            <a:noFill/>
            <a:miter lim="800000"/>
            <a:headEnd/>
            <a:tailEnd/>
          </a:ln>
        </p:spPr>
        <p:txBody>
          <a:bodyPr>
            <a:spAutoFit/>
          </a:bodyPr>
          <a:lstStyle/>
          <a:p>
            <a:pPr algn="ctr"/>
            <a:r>
              <a:rPr lang="de-DE" b="1">
                <a:solidFill>
                  <a:srgbClr val="0000FF"/>
                </a:solidFill>
              </a:rPr>
              <a:t>"tambourines"</a:t>
            </a:r>
            <a:endParaRPr lang="de-AT" b="1">
              <a:solidFill>
                <a:srgbClr val="0000FF"/>
              </a:solidFill>
            </a:endParaRPr>
          </a:p>
        </p:txBody>
      </p:sp>
      <p:sp>
        <p:nvSpPr>
          <p:cNvPr id="474128" name="Textfeld 28"/>
          <p:cNvSpPr txBox="1">
            <a:spLocks noChangeArrowheads="1"/>
          </p:cNvSpPr>
          <p:nvPr/>
        </p:nvSpPr>
        <p:spPr bwMode="auto">
          <a:xfrm>
            <a:off x="3527425" y="4860925"/>
            <a:ext cx="2006600" cy="368300"/>
          </a:xfrm>
          <a:prstGeom prst="rect">
            <a:avLst/>
          </a:prstGeom>
          <a:noFill/>
          <a:ln w="9525">
            <a:noFill/>
            <a:miter lim="800000"/>
            <a:headEnd/>
            <a:tailEnd/>
          </a:ln>
        </p:spPr>
        <p:txBody>
          <a:bodyPr wrap="none">
            <a:spAutoFit/>
          </a:bodyPr>
          <a:lstStyle/>
          <a:p>
            <a:pPr algn="ctr"/>
            <a:r>
              <a:rPr lang="de-DE">
                <a:solidFill>
                  <a:srgbClr val="000000"/>
                </a:solidFill>
              </a:rPr>
              <a:t>stimulate demand</a:t>
            </a:r>
            <a:endParaRPr lang="en-US">
              <a:solidFill>
                <a:srgbClr val="000000"/>
              </a:solidFill>
            </a:endParaRPr>
          </a:p>
        </p:txBody>
      </p:sp>
      <p:sp>
        <p:nvSpPr>
          <p:cNvPr id="474129" name="Textfeld 29"/>
          <p:cNvSpPr txBox="1">
            <a:spLocks noChangeArrowheads="1"/>
          </p:cNvSpPr>
          <p:nvPr/>
        </p:nvSpPr>
        <p:spPr bwMode="auto">
          <a:xfrm>
            <a:off x="3671888" y="5661025"/>
            <a:ext cx="1684337" cy="368300"/>
          </a:xfrm>
          <a:prstGeom prst="rect">
            <a:avLst/>
          </a:prstGeom>
          <a:noFill/>
          <a:ln w="9525">
            <a:noFill/>
            <a:miter lim="800000"/>
            <a:headEnd/>
            <a:tailEnd/>
          </a:ln>
        </p:spPr>
        <p:txBody>
          <a:bodyPr wrap="none">
            <a:spAutoFit/>
          </a:bodyPr>
          <a:lstStyle/>
          <a:p>
            <a:pPr algn="ctr"/>
            <a:r>
              <a:rPr lang="de-DE">
                <a:solidFill>
                  <a:srgbClr val="000000"/>
                </a:solidFill>
              </a:rPr>
              <a:t>support supply</a:t>
            </a:r>
            <a:endParaRPr lang="en-US">
              <a:solidFill>
                <a:srgbClr val="000000"/>
              </a:solidFill>
            </a:endParaRPr>
          </a:p>
        </p:txBody>
      </p:sp>
      <p:sp>
        <p:nvSpPr>
          <p:cNvPr id="44" name="Bogen 43"/>
          <p:cNvSpPr/>
          <p:nvPr/>
        </p:nvSpPr>
        <p:spPr>
          <a:xfrm>
            <a:off x="5040313" y="5057775"/>
            <a:ext cx="936625" cy="395288"/>
          </a:xfrm>
          <a:prstGeom prst="arc">
            <a:avLst>
              <a:gd name="adj1" fmla="val 16327326"/>
              <a:gd name="adj2" fmla="val 0"/>
            </a:avLst>
          </a:prstGeom>
          <a:ln w="38100">
            <a:solidFill>
              <a:srgbClr val="92D050"/>
            </a:solidFill>
            <a:tailEnd type="triangle" w="med"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45" name="Bogen 44"/>
          <p:cNvSpPr/>
          <p:nvPr/>
        </p:nvSpPr>
        <p:spPr>
          <a:xfrm>
            <a:off x="5040313" y="5489575"/>
            <a:ext cx="936625" cy="395288"/>
          </a:xfrm>
          <a:prstGeom prst="arc">
            <a:avLst>
              <a:gd name="adj1" fmla="val 21493403"/>
              <a:gd name="adj2" fmla="val 5486053"/>
            </a:avLst>
          </a:prstGeom>
          <a:ln w="38100">
            <a:solidFill>
              <a:srgbClr val="006600"/>
            </a:solidFill>
            <a:tailEnd type="triangle" w="med"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474132" name="Bogen 45"/>
          <p:cNvSpPr>
            <a:spLocks/>
          </p:cNvSpPr>
          <p:nvPr/>
        </p:nvSpPr>
        <p:spPr bwMode="auto">
          <a:xfrm>
            <a:off x="2951163" y="5489575"/>
            <a:ext cx="936625" cy="395288"/>
          </a:xfrm>
          <a:custGeom>
            <a:avLst/>
            <a:gdLst>
              <a:gd name="T0" fmla="*/ 479088 w 936625"/>
              <a:gd name="T1" fmla="*/ 395236 h 395288"/>
              <a:gd name="T2" fmla="*/ 468313 w 936625"/>
              <a:gd name="T3" fmla="*/ 197644 h 395288"/>
              <a:gd name="T4" fmla="*/ 367 w 936625"/>
              <a:gd name="T5" fmla="*/ 189819 h 395288"/>
              <a:gd name="T6" fmla="*/ 0 60000 65536"/>
              <a:gd name="T7" fmla="*/ 5898240 60000 65536"/>
              <a:gd name="T8" fmla="*/ 17694720 60000 65536"/>
              <a:gd name="T9" fmla="*/ 0 w 936625"/>
              <a:gd name="T10" fmla="*/ 189819 h 395288"/>
              <a:gd name="T11" fmla="*/ 479088 w 936625"/>
              <a:gd name="T12" fmla="*/ 395288 h 395288"/>
            </a:gdLst>
            <a:ahLst/>
            <a:cxnLst>
              <a:cxn ang="T6">
                <a:pos x="T0" y="T1"/>
              </a:cxn>
              <a:cxn ang="T7">
                <a:pos x="T2" y="T3"/>
              </a:cxn>
              <a:cxn ang="T8">
                <a:pos x="T4" y="T5"/>
              </a:cxn>
            </a:cxnLst>
            <a:rect l="T9" t="T10" r="T11" b="T12"/>
            <a:pathLst>
              <a:path w="936625" h="395288" stroke="0">
                <a:moveTo>
                  <a:pt x="479088" y="395236"/>
                </a:moveTo>
                <a:lnTo>
                  <a:pt x="479087" y="395235"/>
                </a:lnTo>
                <a:cubicBezTo>
                  <a:pt x="475496" y="395270"/>
                  <a:pt x="471905" y="395287"/>
                  <a:pt x="468313" y="395288"/>
                </a:cubicBezTo>
                <a:cubicBezTo>
                  <a:pt x="209670" y="395288"/>
                  <a:pt x="0" y="306799"/>
                  <a:pt x="0" y="197644"/>
                </a:cubicBezTo>
                <a:cubicBezTo>
                  <a:pt x="-1" y="195034"/>
                  <a:pt x="122" y="192426"/>
                  <a:pt x="367" y="189819"/>
                </a:cubicBezTo>
                <a:lnTo>
                  <a:pt x="468313" y="197644"/>
                </a:lnTo>
                <a:lnTo>
                  <a:pt x="479088" y="395236"/>
                </a:lnTo>
                <a:close/>
              </a:path>
              <a:path w="936625" h="395288" fill="none">
                <a:moveTo>
                  <a:pt x="479088" y="395236"/>
                </a:moveTo>
                <a:lnTo>
                  <a:pt x="479087" y="395235"/>
                </a:lnTo>
                <a:cubicBezTo>
                  <a:pt x="475496" y="395270"/>
                  <a:pt x="471905" y="395287"/>
                  <a:pt x="468313" y="395288"/>
                </a:cubicBezTo>
                <a:cubicBezTo>
                  <a:pt x="209670" y="395288"/>
                  <a:pt x="0" y="306799"/>
                  <a:pt x="0" y="197644"/>
                </a:cubicBezTo>
                <a:cubicBezTo>
                  <a:pt x="-1" y="195034"/>
                  <a:pt x="122" y="192426"/>
                  <a:pt x="367" y="189819"/>
                </a:cubicBezTo>
              </a:path>
            </a:pathLst>
          </a:custGeom>
          <a:noFill/>
          <a:ln w="38100" cap="flat" cmpd="sng" algn="ctr">
            <a:solidFill>
              <a:schemeClr val="hlink"/>
            </a:solidFill>
            <a:prstDash val="solid"/>
            <a:round/>
            <a:headEnd/>
            <a:tailEnd type="triangle" w="med" len="sm"/>
          </a:ln>
        </p:spPr>
        <p:txBody>
          <a:bodyPr anchor="ctr"/>
          <a:lstStyle/>
          <a:p>
            <a:endParaRPr lang="en-US"/>
          </a:p>
        </p:txBody>
      </p:sp>
      <p:sp>
        <p:nvSpPr>
          <p:cNvPr id="47" name="Bogen 46"/>
          <p:cNvSpPr/>
          <p:nvPr/>
        </p:nvSpPr>
        <p:spPr>
          <a:xfrm>
            <a:off x="2951163" y="5057775"/>
            <a:ext cx="936625" cy="395288"/>
          </a:xfrm>
          <a:prstGeom prst="arc">
            <a:avLst>
              <a:gd name="adj1" fmla="val 10855134"/>
              <a:gd name="adj2" fmla="val 16279327"/>
            </a:avLst>
          </a:prstGeom>
          <a:ln w="38100">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474134" name="Text Box 2"/>
          <p:cNvSpPr txBox="1">
            <a:spLocks noChangeArrowheads="1"/>
          </p:cNvSpPr>
          <p:nvPr/>
        </p:nvSpPr>
        <p:spPr bwMode="auto">
          <a:xfrm>
            <a:off x="3240088" y="1804988"/>
            <a:ext cx="2736850" cy="3067050"/>
          </a:xfrm>
          <a:prstGeom prst="rect">
            <a:avLst/>
          </a:prstGeom>
          <a:noFill/>
          <a:ln w="9525">
            <a:noFill/>
            <a:miter lim="800000"/>
            <a:headEnd/>
            <a:tailEnd/>
          </a:ln>
        </p:spPr>
        <p:txBody>
          <a:bodyPr>
            <a:spAutoFit/>
          </a:bodyPr>
          <a:lstStyle/>
          <a:p>
            <a:pPr marL="180975" indent="-180975">
              <a:lnSpc>
                <a:spcPts val="2000"/>
              </a:lnSpc>
              <a:spcBef>
                <a:spcPts val="800"/>
              </a:spcBef>
              <a:buFontTx/>
              <a:buChar char="•"/>
              <a:tabLst>
                <a:tab pos="180975" algn="l"/>
              </a:tabLst>
            </a:pPr>
            <a:r>
              <a:rPr lang="de-AT">
                <a:solidFill>
                  <a:srgbClr val="000000"/>
                </a:solidFill>
                <a:cs typeface="Arial" charset="0"/>
              </a:rPr>
              <a:t>Soft loans for efficient </a:t>
            </a:r>
            <a:br>
              <a:rPr lang="de-AT">
                <a:solidFill>
                  <a:srgbClr val="000000"/>
                </a:solidFill>
                <a:cs typeface="Arial" charset="0"/>
              </a:rPr>
            </a:br>
            <a:r>
              <a:rPr lang="de-AT">
                <a:solidFill>
                  <a:srgbClr val="000000"/>
                </a:solidFill>
                <a:cs typeface="Arial" charset="0"/>
              </a:rPr>
              <a:t>construction &amp; renovation</a:t>
            </a:r>
          </a:p>
          <a:p>
            <a:pPr marL="180975" indent="-180975">
              <a:lnSpc>
                <a:spcPts val="2000"/>
              </a:lnSpc>
              <a:spcBef>
                <a:spcPts val="800"/>
              </a:spcBef>
              <a:buFontTx/>
              <a:buChar char="•"/>
              <a:tabLst>
                <a:tab pos="180975" algn="l"/>
              </a:tabLst>
            </a:pPr>
            <a:r>
              <a:rPr lang="de-AT">
                <a:solidFill>
                  <a:srgbClr val="000000"/>
                </a:solidFill>
                <a:cs typeface="Arial" charset="0"/>
              </a:rPr>
              <a:t>Grants for renewable   heating &amp; efficiency  measures</a:t>
            </a:r>
          </a:p>
          <a:p>
            <a:pPr marL="180975" indent="-180975">
              <a:lnSpc>
                <a:spcPts val="2000"/>
              </a:lnSpc>
              <a:spcBef>
                <a:spcPts val="800"/>
              </a:spcBef>
              <a:buFontTx/>
              <a:buChar char="•"/>
              <a:tabLst>
                <a:tab pos="180975" algn="l"/>
              </a:tabLst>
            </a:pPr>
            <a:r>
              <a:rPr lang="de-AT">
                <a:solidFill>
                  <a:srgbClr val="000000"/>
                </a:solidFill>
                <a:cs typeface="Arial" charset="0"/>
              </a:rPr>
              <a:t>Pilot projects, regional R&amp;D programme</a:t>
            </a:r>
          </a:p>
          <a:p>
            <a:pPr marL="180975" indent="-180975">
              <a:lnSpc>
                <a:spcPts val="2000"/>
              </a:lnSpc>
              <a:spcBef>
                <a:spcPts val="800"/>
              </a:spcBef>
              <a:buFontTx/>
              <a:buChar char="•"/>
              <a:tabLst>
                <a:tab pos="180975" algn="l"/>
              </a:tabLst>
            </a:pPr>
            <a:r>
              <a:rPr lang="de-AT">
                <a:solidFill>
                  <a:srgbClr val="000000"/>
                </a:solidFill>
                <a:cs typeface="Arial" charset="0"/>
              </a:rPr>
              <a:t>Contracting progr.</a:t>
            </a:r>
          </a:p>
          <a:p>
            <a:pPr marL="180975" indent="-180975">
              <a:lnSpc>
                <a:spcPts val="2000"/>
              </a:lnSpc>
              <a:spcBef>
                <a:spcPts val="800"/>
              </a:spcBef>
              <a:buFontTx/>
              <a:buChar char="•"/>
              <a:tabLst>
                <a:tab pos="180975" algn="l"/>
              </a:tabLst>
            </a:pPr>
            <a:endParaRPr lang="en-US" sz="1900">
              <a:solidFill>
                <a:srgbClr val="000000"/>
              </a:solidFill>
              <a:cs typeface="Arial" charset="0"/>
            </a:endParaRPr>
          </a:p>
        </p:txBody>
      </p:sp>
      <p:sp>
        <p:nvSpPr>
          <p:cNvPr id="474135" name="Text Box 11"/>
          <p:cNvSpPr txBox="1">
            <a:spLocks noChangeArrowheads="1"/>
          </p:cNvSpPr>
          <p:nvPr/>
        </p:nvSpPr>
        <p:spPr bwMode="auto">
          <a:xfrm>
            <a:off x="3257550" y="1412875"/>
            <a:ext cx="2646363" cy="369888"/>
          </a:xfrm>
          <a:prstGeom prst="rect">
            <a:avLst/>
          </a:prstGeom>
          <a:solidFill>
            <a:srgbClr val="009900"/>
          </a:solidFill>
          <a:ln w="28575">
            <a:solidFill>
              <a:srgbClr val="009900"/>
            </a:solidFill>
            <a:miter lim="800000"/>
            <a:headEnd/>
            <a:tailEnd/>
          </a:ln>
        </p:spPr>
        <p:txBody>
          <a:bodyPr>
            <a:spAutoFit/>
          </a:bodyPr>
          <a:lstStyle/>
          <a:p>
            <a:pPr algn="ctr"/>
            <a:r>
              <a:rPr lang="de-DE" b="1">
                <a:solidFill>
                  <a:srgbClr val="FFFFFF"/>
                </a:solidFill>
              </a:rPr>
              <a:t>Financial measures</a:t>
            </a:r>
            <a:endParaRPr lang="de-AT" b="1">
              <a:solidFill>
                <a:srgbClr val="FFFFFF"/>
              </a:solidFill>
            </a:endParaRPr>
          </a:p>
        </p:txBody>
      </p:sp>
      <p:sp>
        <p:nvSpPr>
          <p:cNvPr id="474136" name="Text Box 11"/>
          <p:cNvSpPr txBox="1">
            <a:spLocks noChangeArrowheads="1"/>
          </p:cNvSpPr>
          <p:nvPr/>
        </p:nvSpPr>
        <p:spPr bwMode="auto">
          <a:xfrm>
            <a:off x="3257550" y="1016000"/>
            <a:ext cx="2646363" cy="366713"/>
          </a:xfrm>
          <a:prstGeom prst="rect">
            <a:avLst/>
          </a:prstGeom>
          <a:noFill/>
          <a:ln w="9525">
            <a:noFill/>
            <a:miter lim="800000"/>
            <a:headEnd/>
            <a:tailEnd/>
          </a:ln>
        </p:spPr>
        <p:txBody>
          <a:bodyPr>
            <a:spAutoFit/>
          </a:bodyPr>
          <a:lstStyle/>
          <a:p>
            <a:pPr algn="ctr"/>
            <a:r>
              <a:rPr lang="de-DE" b="1">
                <a:solidFill>
                  <a:srgbClr val="00B050"/>
                </a:solidFill>
              </a:rPr>
              <a:t>"carrots"</a:t>
            </a:r>
            <a:endParaRPr lang="de-AT" b="1">
              <a:solidFill>
                <a:srgbClr val="00B050"/>
              </a:solidFill>
            </a:endParaRPr>
          </a:p>
        </p:txBody>
      </p:sp>
      <p:pic>
        <p:nvPicPr>
          <p:cNvPr id="474137" name="Grafik 25"/>
          <p:cNvPicPr>
            <a:picLocks noChangeAspect="1"/>
          </p:cNvPicPr>
          <p:nvPr/>
        </p:nvPicPr>
        <p:blipFill>
          <a:blip r:embed="rId3"/>
          <a:srcRect/>
          <a:stretch>
            <a:fillRect/>
          </a:stretch>
        </p:blipFill>
        <p:spPr bwMode="auto">
          <a:xfrm>
            <a:off x="238125" y="6308725"/>
            <a:ext cx="28575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3108" name="Picture 2" descr="Landkarte Europ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90913" y="1376363"/>
            <a:ext cx="5653087" cy="5334000"/>
          </a:xfrm>
          <a:prstGeom prst="rect">
            <a:avLst/>
          </a:prstGeom>
          <a:noFill/>
          <a:ln w="9525">
            <a:noFill/>
            <a:miter lim="800000"/>
            <a:headEnd/>
            <a:tailEnd/>
          </a:ln>
        </p:spPr>
      </p:pic>
      <p:sp>
        <p:nvSpPr>
          <p:cNvPr id="3109" name="Text Box 3"/>
          <p:cNvSpPr txBox="1">
            <a:spLocks noChangeArrowheads="1"/>
          </p:cNvSpPr>
          <p:nvPr/>
        </p:nvSpPr>
        <p:spPr bwMode="auto">
          <a:xfrm>
            <a:off x="179388" y="1601788"/>
            <a:ext cx="8964612" cy="457200"/>
          </a:xfrm>
          <a:prstGeom prst="rect">
            <a:avLst/>
          </a:prstGeom>
          <a:noFill/>
          <a:ln w="9525">
            <a:noFill/>
            <a:miter lim="800000"/>
            <a:headEnd/>
            <a:tailEnd/>
          </a:ln>
        </p:spPr>
        <p:txBody>
          <a:bodyPr>
            <a:spAutoFit/>
          </a:bodyPr>
          <a:lstStyle/>
          <a:p>
            <a:pPr eaLnBrk="0" hangingPunct="0"/>
            <a:r>
              <a:rPr lang="de-DE" sz="2400" b="1">
                <a:solidFill>
                  <a:srgbClr val="265EA2"/>
                </a:solidFill>
              </a:rPr>
              <a:t>The Region of Upper Austria - Oberösterreich</a:t>
            </a:r>
          </a:p>
        </p:txBody>
      </p:sp>
      <p:sp>
        <p:nvSpPr>
          <p:cNvPr id="3110" name="Text Box 6"/>
          <p:cNvSpPr txBox="1">
            <a:spLocks noChangeArrowheads="1"/>
          </p:cNvSpPr>
          <p:nvPr/>
        </p:nvSpPr>
        <p:spPr bwMode="auto">
          <a:xfrm>
            <a:off x="196850" y="2179638"/>
            <a:ext cx="7308850" cy="3727450"/>
          </a:xfrm>
          <a:prstGeom prst="rect">
            <a:avLst/>
          </a:prstGeom>
          <a:noFill/>
          <a:ln w="9525">
            <a:noFill/>
            <a:miter lim="800000"/>
            <a:headEnd/>
            <a:tailEnd/>
          </a:ln>
        </p:spPr>
        <p:txBody>
          <a:bodyPr>
            <a:spAutoFit/>
          </a:bodyPr>
          <a:lstStyle/>
          <a:p>
            <a:pPr>
              <a:lnSpc>
                <a:spcPct val="150000"/>
              </a:lnSpc>
              <a:tabLst>
                <a:tab pos="2066925" algn="l"/>
              </a:tabLst>
            </a:pPr>
            <a:r>
              <a:rPr lang="en-US" sz="2000">
                <a:solidFill>
                  <a:srgbClr val="000000"/>
                </a:solidFill>
              </a:rPr>
              <a:t>Capital:		Linz</a:t>
            </a:r>
          </a:p>
          <a:p>
            <a:pPr>
              <a:lnSpc>
                <a:spcPct val="150000"/>
              </a:lnSpc>
              <a:tabLst>
                <a:tab pos="2066925" algn="l"/>
              </a:tabLst>
            </a:pPr>
            <a:r>
              <a:rPr lang="en-US" sz="2000">
                <a:solidFill>
                  <a:srgbClr val="000000"/>
                </a:solidFill>
              </a:rPr>
              <a:t>Population: 		1.38 million</a:t>
            </a:r>
          </a:p>
          <a:p>
            <a:pPr>
              <a:lnSpc>
                <a:spcPct val="150000"/>
              </a:lnSpc>
              <a:tabLst>
                <a:tab pos="2066925" algn="l"/>
              </a:tabLst>
            </a:pPr>
            <a:r>
              <a:rPr lang="en-US" sz="2000">
                <a:solidFill>
                  <a:srgbClr val="000000"/>
                </a:solidFill>
              </a:rPr>
              <a:t>Area: 		12,000 km²</a:t>
            </a:r>
          </a:p>
          <a:p>
            <a:pPr>
              <a:lnSpc>
                <a:spcPct val="150000"/>
              </a:lnSpc>
              <a:tabLst>
                <a:tab pos="2066925" algn="l"/>
              </a:tabLst>
            </a:pPr>
            <a:r>
              <a:rPr lang="en-US" sz="2000">
                <a:solidFill>
                  <a:srgbClr val="000000"/>
                </a:solidFill>
              </a:rPr>
              <a:t>Gross inland cons.: 	293 PJ; 34 % renewables</a:t>
            </a:r>
          </a:p>
          <a:p>
            <a:pPr>
              <a:lnSpc>
                <a:spcPct val="150000"/>
              </a:lnSpc>
              <a:tabLst>
                <a:tab pos="2066925" algn="l"/>
              </a:tabLst>
            </a:pPr>
            <a:r>
              <a:rPr lang="en-US" sz="2000">
                <a:solidFill>
                  <a:srgbClr val="000000"/>
                </a:solidFill>
              </a:rPr>
              <a:t>Economic activities:	industry, service sector,</a:t>
            </a:r>
            <a:br>
              <a:rPr lang="en-US" sz="2000">
                <a:solidFill>
                  <a:srgbClr val="000000"/>
                </a:solidFill>
              </a:rPr>
            </a:br>
            <a:r>
              <a:rPr lang="en-US" sz="2000">
                <a:solidFill>
                  <a:srgbClr val="000000"/>
                </a:solidFill>
              </a:rPr>
              <a:t>		tourism, 25% of the Austrian</a:t>
            </a:r>
            <a:br>
              <a:rPr lang="en-US" sz="2000">
                <a:solidFill>
                  <a:srgbClr val="000000"/>
                </a:solidFill>
              </a:rPr>
            </a:br>
            <a:r>
              <a:rPr lang="en-US" sz="2000">
                <a:solidFill>
                  <a:srgbClr val="000000"/>
                </a:solidFill>
              </a:rPr>
              <a:t>		industrial exports</a:t>
            </a:r>
          </a:p>
          <a:p>
            <a:pPr eaLnBrk="0" hangingPunct="0">
              <a:lnSpc>
                <a:spcPct val="150000"/>
              </a:lnSpc>
              <a:tabLst>
                <a:tab pos="2066925" algn="l"/>
              </a:tabLst>
            </a:pPr>
            <a:endParaRPr lang="de-DE" sz="2000">
              <a:solidFill>
                <a:srgbClr val="000000"/>
              </a:solidFill>
            </a:endParaRPr>
          </a:p>
        </p:txBody>
      </p:sp>
      <p:pic>
        <p:nvPicPr>
          <p:cNvPr id="3111" name="Picture 17" descr="OÖ 8 Bach"/>
          <p:cNvPicPr>
            <a:picLocks noChangeAspect="1" noChangeArrowheads="1"/>
          </p:cNvPicPr>
          <p:nvPr/>
        </p:nvPicPr>
        <p:blipFill>
          <a:blip r:embed="rId5"/>
          <a:srcRect l="-16635" r="-27570"/>
          <a:stretch>
            <a:fillRect/>
          </a:stretch>
        </p:blipFill>
        <p:spPr bwMode="auto">
          <a:xfrm>
            <a:off x="1831975" y="44450"/>
            <a:ext cx="2449513" cy="1354138"/>
          </a:xfrm>
          <a:prstGeom prst="rect">
            <a:avLst/>
          </a:prstGeom>
          <a:noFill/>
          <a:ln w="9525">
            <a:noFill/>
            <a:miter lim="800000"/>
            <a:headEnd/>
            <a:tailEnd/>
          </a:ln>
        </p:spPr>
      </p:pic>
      <p:pic>
        <p:nvPicPr>
          <p:cNvPr id="3112" name="Picture 18" descr="OÖ 4"/>
          <p:cNvPicPr>
            <a:picLocks noChangeAspect="1" noChangeArrowheads="1"/>
          </p:cNvPicPr>
          <p:nvPr/>
        </p:nvPicPr>
        <p:blipFill>
          <a:blip r:embed="rId6"/>
          <a:srcRect/>
          <a:stretch>
            <a:fillRect/>
          </a:stretch>
        </p:blipFill>
        <p:spPr bwMode="auto">
          <a:xfrm>
            <a:off x="6016625" y="57150"/>
            <a:ext cx="1647825" cy="1330325"/>
          </a:xfrm>
          <a:prstGeom prst="rect">
            <a:avLst/>
          </a:prstGeom>
          <a:noFill/>
          <a:ln w="9525">
            <a:noFill/>
            <a:miter lim="800000"/>
            <a:headEnd/>
            <a:tailEnd/>
          </a:ln>
        </p:spPr>
      </p:pic>
      <p:grpSp>
        <p:nvGrpSpPr>
          <p:cNvPr id="3113" name="Group 18"/>
          <p:cNvGrpSpPr>
            <a:grpSpLocks/>
          </p:cNvGrpSpPr>
          <p:nvPr/>
        </p:nvGrpSpPr>
        <p:grpSpPr bwMode="auto">
          <a:xfrm>
            <a:off x="71438" y="0"/>
            <a:ext cx="8997950" cy="1403350"/>
            <a:chOff x="45" y="0"/>
            <a:chExt cx="5668" cy="884"/>
          </a:xfrm>
        </p:grpSpPr>
        <p:pic>
          <p:nvPicPr>
            <p:cNvPr id="3118" name="Picture 15" descr="linzer_schloss"/>
            <p:cNvPicPr>
              <a:picLocks noChangeAspect="1" noChangeArrowheads="1"/>
            </p:cNvPicPr>
            <p:nvPr/>
          </p:nvPicPr>
          <p:blipFill>
            <a:blip r:embed="rId7"/>
            <a:srcRect/>
            <a:stretch>
              <a:fillRect/>
            </a:stretch>
          </p:blipFill>
          <p:spPr bwMode="auto">
            <a:xfrm>
              <a:off x="45" y="28"/>
              <a:ext cx="1245" cy="854"/>
            </a:xfrm>
            <a:prstGeom prst="rect">
              <a:avLst/>
            </a:prstGeom>
            <a:noFill/>
            <a:ln w="9525">
              <a:noFill/>
              <a:miter lim="800000"/>
              <a:headEnd/>
              <a:tailEnd/>
            </a:ln>
          </p:spPr>
        </p:pic>
        <p:pic>
          <p:nvPicPr>
            <p:cNvPr id="3119" name="Picture 16" descr="OÖ"/>
            <p:cNvPicPr>
              <a:picLocks noChangeAspect="1" noChangeArrowheads="1"/>
            </p:cNvPicPr>
            <p:nvPr/>
          </p:nvPicPr>
          <p:blipFill>
            <a:blip r:embed="rId8"/>
            <a:srcRect/>
            <a:stretch>
              <a:fillRect/>
            </a:stretch>
          </p:blipFill>
          <p:spPr bwMode="auto">
            <a:xfrm>
              <a:off x="2461" y="34"/>
              <a:ext cx="1279" cy="840"/>
            </a:xfrm>
            <a:prstGeom prst="rect">
              <a:avLst/>
            </a:prstGeom>
            <a:noFill/>
            <a:ln w="9525">
              <a:noFill/>
              <a:miter lim="800000"/>
              <a:headEnd/>
              <a:tailEnd/>
            </a:ln>
          </p:spPr>
        </p:pic>
        <p:pic>
          <p:nvPicPr>
            <p:cNvPr id="3120" name="Picture 19" descr="Linz2"/>
            <p:cNvPicPr>
              <a:picLocks noChangeAspect="1" noChangeArrowheads="1"/>
            </p:cNvPicPr>
            <p:nvPr/>
          </p:nvPicPr>
          <p:blipFill>
            <a:blip r:embed="rId9"/>
            <a:srcRect/>
            <a:stretch>
              <a:fillRect/>
            </a:stretch>
          </p:blipFill>
          <p:spPr bwMode="auto">
            <a:xfrm>
              <a:off x="4870" y="28"/>
              <a:ext cx="843" cy="839"/>
            </a:xfrm>
            <a:prstGeom prst="rect">
              <a:avLst/>
            </a:prstGeom>
            <a:noFill/>
            <a:ln w="9525">
              <a:noFill/>
              <a:miter lim="800000"/>
              <a:headEnd/>
              <a:tailEnd/>
            </a:ln>
          </p:spPr>
        </p:pic>
        <p:pic>
          <p:nvPicPr>
            <p:cNvPr id="3121" name="Picture 26" descr="Wels2_kl"/>
            <p:cNvPicPr>
              <a:picLocks noChangeAspect="1" noChangeArrowheads="1"/>
            </p:cNvPicPr>
            <p:nvPr/>
          </p:nvPicPr>
          <p:blipFill>
            <a:blip r:embed="rId10"/>
            <a:srcRect/>
            <a:stretch>
              <a:fillRect/>
            </a:stretch>
          </p:blipFill>
          <p:spPr bwMode="auto">
            <a:xfrm>
              <a:off x="1324" y="0"/>
              <a:ext cx="1078" cy="884"/>
            </a:xfrm>
            <a:prstGeom prst="rect">
              <a:avLst/>
            </a:prstGeom>
            <a:noFill/>
            <a:ln w="9525">
              <a:noFill/>
              <a:miter lim="800000"/>
              <a:headEnd/>
              <a:tailEnd/>
            </a:ln>
          </p:spPr>
        </p:pic>
        <p:pic>
          <p:nvPicPr>
            <p:cNvPr id="3122" name="Picture 27" descr="OÖ 2"/>
            <p:cNvPicPr>
              <a:picLocks noChangeAspect="1" noChangeArrowheads="1"/>
            </p:cNvPicPr>
            <p:nvPr/>
          </p:nvPicPr>
          <p:blipFill>
            <a:blip r:embed="rId11"/>
            <a:srcRect/>
            <a:stretch>
              <a:fillRect/>
            </a:stretch>
          </p:blipFill>
          <p:spPr bwMode="auto">
            <a:xfrm>
              <a:off x="3787" y="0"/>
              <a:ext cx="1041" cy="878"/>
            </a:xfrm>
            <a:prstGeom prst="rect">
              <a:avLst/>
            </a:prstGeom>
            <a:noFill/>
            <a:ln w="9525">
              <a:noFill/>
              <a:miter lim="800000"/>
              <a:headEnd/>
              <a:tailEnd/>
            </a:ln>
          </p:spPr>
        </p:pic>
      </p:grpSp>
      <p:sp>
        <p:nvSpPr>
          <p:cNvPr id="3114" name="Rectangle 13"/>
          <p:cNvSpPr>
            <a:spLocks noChangeArrowheads="1"/>
          </p:cNvSpPr>
          <p:nvPr/>
        </p:nvSpPr>
        <p:spPr bwMode="auto">
          <a:xfrm>
            <a:off x="0" y="0"/>
            <a:ext cx="9144000" cy="73025"/>
          </a:xfrm>
          <a:prstGeom prst="rect">
            <a:avLst/>
          </a:prstGeom>
          <a:solidFill>
            <a:schemeClr val="bg1"/>
          </a:solidFill>
          <a:ln w="9525">
            <a:noFill/>
            <a:miter lim="800000"/>
            <a:headEnd/>
            <a:tailEnd/>
          </a:ln>
        </p:spPr>
        <p:txBody>
          <a:bodyPr wrap="none" anchor="ctr"/>
          <a:lstStyle/>
          <a:p>
            <a:endParaRPr lang="en-US">
              <a:solidFill>
                <a:srgbClr val="000000"/>
              </a:solidFill>
            </a:endParaRPr>
          </a:p>
        </p:txBody>
      </p:sp>
      <p:graphicFrame>
        <p:nvGraphicFramePr>
          <p:cNvPr id="3106" name="Object 34"/>
          <p:cNvGraphicFramePr>
            <a:graphicFrameLocks noChangeAspect="1"/>
          </p:cNvGraphicFramePr>
          <p:nvPr/>
        </p:nvGraphicFramePr>
        <p:xfrm>
          <a:off x="7410450" y="6216650"/>
          <a:ext cx="1658938" cy="509588"/>
        </p:xfrm>
        <a:graphic>
          <a:graphicData uri="http://schemas.openxmlformats.org/presentationml/2006/ole">
            <p:oleObj spid="_x0000_s3106" name="CorelDRAW" r:id="rId12" imgW="4180320" imgH="1287360" progId="">
              <p:embed/>
            </p:oleObj>
          </a:graphicData>
        </a:graphic>
      </p:graphicFrame>
      <p:sp>
        <p:nvSpPr>
          <p:cNvPr id="3115" name="Foliennummernplatzhalter 1"/>
          <p:cNvSpPr>
            <a:spLocks noGrp="1"/>
          </p:cNvSpPr>
          <p:nvPr>
            <p:ph type="sldNum" sz="quarter" idx="12"/>
          </p:nvPr>
        </p:nvSpPr>
        <p:spPr bwMode="auto">
          <a:xfrm>
            <a:off x="8459788" y="-63500"/>
            <a:ext cx="609600" cy="55086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0A41B08-2F28-4D93-B3D5-4086B8D5A66D}" type="slidenum">
              <a:rPr lang="de-DE" smtClean="0">
                <a:solidFill>
                  <a:srgbClr val="FFFFFF"/>
                </a:solidFill>
              </a:rPr>
              <a:pPr fontAlgn="base">
                <a:spcBef>
                  <a:spcPct val="0"/>
                </a:spcBef>
                <a:spcAft>
                  <a:spcPct val="0"/>
                </a:spcAft>
                <a:defRPr/>
              </a:pPr>
              <a:t>2</a:t>
            </a:fld>
            <a:endParaRPr lang="de-DE" smtClean="0">
              <a:solidFill>
                <a:srgbClr val="FFFFFF"/>
              </a:solidFill>
            </a:endParaRPr>
          </a:p>
        </p:txBody>
      </p:sp>
      <p:sp>
        <p:nvSpPr>
          <p:cNvPr id="3116" name="Line 8"/>
          <p:cNvSpPr>
            <a:spLocks noChangeShapeType="1"/>
          </p:cNvSpPr>
          <p:nvPr/>
        </p:nvSpPr>
        <p:spPr bwMode="auto">
          <a:xfrm>
            <a:off x="0" y="1398588"/>
            <a:ext cx="9144000" cy="0"/>
          </a:xfrm>
          <a:prstGeom prst="line">
            <a:avLst/>
          </a:prstGeom>
          <a:noFill/>
          <a:ln w="38100">
            <a:solidFill>
              <a:srgbClr val="265EA2"/>
            </a:solidFill>
            <a:round/>
            <a:headEnd/>
            <a:tailEnd/>
          </a:ln>
        </p:spPr>
        <p:txBody>
          <a:bodyPr/>
          <a:lstStyle/>
          <a:p>
            <a:endParaRPr lang="en-US"/>
          </a:p>
        </p:txBody>
      </p:sp>
      <p:pic>
        <p:nvPicPr>
          <p:cNvPr id="3117" name="Grafik 17"/>
          <p:cNvPicPr>
            <a:picLocks noChangeAspect="1"/>
          </p:cNvPicPr>
          <p:nvPr/>
        </p:nvPicPr>
        <p:blipFill>
          <a:blip r:embed="rId13"/>
          <a:srcRect/>
          <a:stretch>
            <a:fillRect/>
          </a:stretch>
        </p:blipFill>
        <p:spPr bwMode="auto">
          <a:xfrm>
            <a:off x="198438" y="6276975"/>
            <a:ext cx="28575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Text Box 3"/>
          <p:cNvSpPr txBox="1">
            <a:spLocks noChangeArrowheads="1"/>
          </p:cNvSpPr>
          <p:nvPr/>
        </p:nvSpPr>
        <p:spPr bwMode="auto">
          <a:xfrm>
            <a:off x="73025" y="1412875"/>
            <a:ext cx="1619250" cy="1008063"/>
          </a:xfrm>
          <a:prstGeom prst="rect">
            <a:avLst/>
          </a:prstGeom>
          <a:noFill/>
          <a:ln w="9525">
            <a:solidFill>
              <a:srgbClr val="265EA2"/>
            </a:solidFill>
            <a:miter lim="800000"/>
            <a:headEnd/>
            <a:tailEnd/>
          </a:ln>
        </p:spPr>
        <p:txBody>
          <a:bodyPr anchor="ctr"/>
          <a:lstStyle/>
          <a:p>
            <a:pPr algn="ctr" eaLnBrk="0" hangingPunct="0">
              <a:spcBef>
                <a:spcPct val="5000"/>
              </a:spcBef>
            </a:pPr>
            <a:r>
              <a:rPr lang="en-GB" sz="2000">
                <a:solidFill>
                  <a:srgbClr val="265EA2"/>
                </a:solidFill>
              </a:rPr>
              <a:t>Identifying needs</a:t>
            </a:r>
          </a:p>
        </p:txBody>
      </p:sp>
      <p:sp>
        <p:nvSpPr>
          <p:cNvPr id="476162" name="Text Box 4"/>
          <p:cNvSpPr txBox="1">
            <a:spLocks noChangeArrowheads="1"/>
          </p:cNvSpPr>
          <p:nvPr/>
        </p:nvSpPr>
        <p:spPr bwMode="auto">
          <a:xfrm>
            <a:off x="7235825" y="1412875"/>
            <a:ext cx="1728788" cy="1008063"/>
          </a:xfrm>
          <a:prstGeom prst="rect">
            <a:avLst/>
          </a:prstGeom>
          <a:noFill/>
          <a:ln w="9525">
            <a:solidFill>
              <a:srgbClr val="265EA2"/>
            </a:solidFill>
            <a:miter lim="800000"/>
            <a:headEnd/>
            <a:tailEnd/>
          </a:ln>
        </p:spPr>
        <p:txBody>
          <a:bodyPr/>
          <a:lstStyle/>
          <a:p>
            <a:pPr algn="ctr" eaLnBrk="0" hangingPunct="0">
              <a:spcBef>
                <a:spcPct val="5000"/>
              </a:spcBef>
            </a:pPr>
            <a:r>
              <a:rPr lang="en-GB" sz="2000">
                <a:solidFill>
                  <a:srgbClr val="265EA2"/>
                </a:solidFill>
              </a:rPr>
              <a:t>Implementa-tion of ee procurement</a:t>
            </a:r>
          </a:p>
        </p:txBody>
      </p:sp>
      <p:sp>
        <p:nvSpPr>
          <p:cNvPr id="476163" name="Text Box 5"/>
          <p:cNvSpPr txBox="1">
            <a:spLocks noChangeArrowheads="1"/>
          </p:cNvSpPr>
          <p:nvPr/>
        </p:nvSpPr>
        <p:spPr bwMode="auto">
          <a:xfrm>
            <a:off x="107950" y="4378325"/>
            <a:ext cx="1619250" cy="738188"/>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Advice </a:t>
            </a:r>
            <a:br>
              <a:rPr lang="en-GB" sz="1900">
                <a:solidFill>
                  <a:srgbClr val="000000"/>
                </a:solidFill>
              </a:rPr>
            </a:br>
            <a:r>
              <a:rPr lang="en-GB" sz="1900">
                <a:solidFill>
                  <a:srgbClr val="000000"/>
                </a:solidFill>
              </a:rPr>
              <a:t>(face-to face)</a:t>
            </a:r>
          </a:p>
        </p:txBody>
      </p:sp>
      <p:sp>
        <p:nvSpPr>
          <p:cNvPr id="476164" name="Text Box 6"/>
          <p:cNvSpPr txBox="1">
            <a:spLocks noChangeArrowheads="1"/>
          </p:cNvSpPr>
          <p:nvPr/>
        </p:nvSpPr>
        <p:spPr bwMode="auto">
          <a:xfrm>
            <a:off x="107950" y="5197475"/>
            <a:ext cx="1619250" cy="7112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European exchange</a:t>
            </a:r>
          </a:p>
        </p:txBody>
      </p:sp>
      <p:sp>
        <p:nvSpPr>
          <p:cNvPr id="476165" name="Text Box 7"/>
          <p:cNvSpPr txBox="1">
            <a:spLocks noChangeArrowheads="1"/>
          </p:cNvSpPr>
          <p:nvPr/>
        </p:nvSpPr>
        <p:spPr bwMode="auto">
          <a:xfrm>
            <a:off x="107950" y="2492375"/>
            <a:ext cx="1619250" cy="10541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Communica-tion with stakeholders</a:t>
            </a:r>
          </a:p>
        </p:txBody>
      </p:sp>
      <p:sp>
        <p:nvSpPr>
          <p:cNvPr id="476166" name="Text Box 8"/>
          <p:cNvSpPr txBox="1">
            <a:spLocks noChangeArrowheads="1"/>
          </p:cNvSpPr>
          <p:nvPr/>
        </p:nvSpPr>
        <p:spPr bwMode="auto">
          <a:xfrm>
            <a:off x="107950" y="3651250"/>
            <a:ext cx="1619250" cy="601663"/>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Round table - meetings</a:t>
            </a:r>
          </a:p>
        </p:txBody>
      </p:sp>
      <p:sp>
        <p:nvSpPr>
          <p:cNvPr id="476167" name="Rectangle 9"/>
          <p:cNvSpPr>
            <a:spLocks noChangeArrowheads="1"/>
          </p:cNvSpPr>
          <p:nvPr/>
        </p:nvSpPr>
        <p:spPr bwMode="auto">
          <a:xfrm>
            <a:off x="1793875" y="1382713"/>
            <a:ext cx="5329238" cy="4175125"/>
          </a:xfrm>
          <a:prstGeom prst="rect">
            <a:avLst/>
          </a:prstGeom>
          <a:noFill/>
          <a:ln w="9525">
            <a:noFill/>
            <a:miter lim="800000"/>
            <a:headEnd/>
            <a:tailEnd/>
          </a:ln>
        </p:spPr>
        <p:txBody>
          <a:bodyPr wrap="none" anchor="ctr"/>
          <a:lstStyle/>
          <a:p>
            <a:pPr algn="ctr"/>
            <a:endParaRPr lang="en-US">
              <a:solidFill>
                <a:srgbClr val="000000"/>
              </a:solidFill>
            </a:endParaRPr>
          </a:p>
        </p:txBody>
      </p:sp>
      <p:sp>
        <p:nvSpPr>
          <p:cNvPr id="476168" name="Text Box 11"/>
          <p:cNvSpPr txBox="1">
            <a:spLocks noChangeArrowheads="1"/>
          </p:cNvSpPr>
          <p:nvPr/>
        </p:nvSpPr>
        <p:spPr bwMode="auto">
          <a:xfrm>
            <a:off x="1943100" y="1412875"/>
            <a:ext cx="1619250" cy="1008063"/>
          </a:xfrm>
          <a:prstGeom prst="rect">
            <a:avLst/>
          </a:prstGeom>
          <a:noFill/>
          <a:ln w="9525">
            <a:solidFill>
              <a:srgbClr val="265EA2"/>
            </a:solidFill>
            <a:miter lim="800000"/>
            <a:headEnd/>
            <a:tailEnd/>
          </a:ln>
        </p:spPr>
        <p:txBody>
          <a:bodyPr/>
          <a:lstStyle/>
          <a:p>
            <a:pPr algn="ctr" eaLnBrk="0" hangingPunct="0">
              <a:spcBef>
                <a:spcPct val="5000"/>
              </a:spcBef>
            </a:pPr>
            <a:r>
              <a:rPr lang="en-GB" sz="2000">
                <a:solidFill>
                  <a:srgbClr val="FFCC00"/>
                </a:solidFill>
              </a:rPr>
              <a:t/>
            </a:r>
            <a:br>
              <a:rPr lang="en-GB" sz="2000">
                <a:solidFill>
                  <a:srgbClr val="FFCC00"/>
                </a:solidFill>
              </a:rPr>
            </a:br>
            <a:r>
              <a:rPr lang="en-GB" sz="2000">
                <a:solidFill>
                  <a:srgbClr val="265EA2"/>
                </a:solidFill>
              </a:rPr>
              <a:t>Surveys</a:t>
            </a:r>
            <a:r>
              <a:rPr lang="en-GB" sz="2000">
                <a:solidFill>
                  <a:srgbClr val="FF9900"/>
                </a:solidFill>
              </a:rPr>
              <a:t/>
            </a:r>
            <a:br>
              <a:rPr lang="en-GB" sz="2000">
                <a:solidFill>
                  <a:srgbClr val="FF9900"/>
                </a:solidFill>
              </a:rPr>
            </a:br>
            <a:endParaRPr lang="en-GB" sz="2000">
              <a:solidFill>
                <a:srgbClr val="FF9900"/>
              </a:solidFill>
            </a:endParaRPr>
          </a:p>
        </p:txBody>
      </p:sp>
      <p:sp>
        <p:nvSpPr>
          <p:cNvPr id="476169" name="Text Box 12"/>
          <p:cNvSpPr txBox="1">
            <a:spLocks noChangeArrowheads="1"/>
          </p:cNvSpPr>
          <p:nvPr/>
        </p:nvSpPr>
        <p:spPr bwMode="auto">
          <a:xfrm>
            <a:off x="3706813" y="1412875"/>
            <a:ext cx="1619250" cy="1008063"/>
          </a:xfrm>
          <a:prstGeom prst="rect">
            <a:avLst/>
          </a:prstGeom>
          <a:noFill/>
          <a:ln w="9525">
            <a:solidFill>
              <a:srgbClr val="265EA2"/>
            </a:solidFill>
            <a:miter lim="800000"/>
            <a:headEnd/>
            <a:tailEnd/>
          </a:ln>
        </p:spPr>
        <p:txBody>
          <a:bodyPr/>
          <a:lstStyle/>
          <a:p>
            <a:pPr algn="ctr" eaLnBrk="0" hangingPunct="0">
              <a:spcBef>
                <a:spcPct val="5000"/>
              </a:spcBef>
            </a:pPr>
            <a:r>
              <a:rPr lang="en-GB" sz="2000">
                <a:solidFill>
                  <a:srgbClr val="FFCC00"/>
                </a:solidFill>
              </a:rPr>
              <a:t/>
            </a:r>
            <a:br>
              <a:rPr lang="en-GB" sz="2000">
                <a:solidFill>
                  <a:srgbClr val="FFCC00"/>
                </a:solidFill>
              </a:rPr>
            </a:br>
            <a:r>
              <a:rPr lang="en-GB" sz="2000">
                <a:solidFill>
                  <a:srgbClr val="265EA2"/>
                </a:solidFill>
              </a:rPr>
              <a:t>Publications - Information</a:t>
            </a:r>
          </a:p>
        </p:txBody>
      </p:sp>
      <p:sp>
        <p:nvSpPr>
          <p:cNvPr id="476170" name="Text Box 13"/>
          <p:cNvSpPr txBox="1">
            <a:spLocks noChangeArrowheads="1"/>
          </p:cNvSpPr>
          <p:nvPr/>
        </p:nvSpPr>
        <p:spPr bwMode="auto">
          <a:xfrm>
            <a:off x="5435600" y="5321300"/>
            <a:ext cx="1727200" cy="701675"/>
          </a:xfrm>
          <a:prstGeom prst="rect">
            <a:avLst/>
          </a:prstGeom>
          <a:noFill/>
          <a:ln w="9525">
            <a:noFill/>
            <a:miter lim="800000"/>
            <a:headEnd/>
            <a:tailEnd/>
          </a:ln>
        </p:spPr>
        <p:txBody>
          <a:bodyPr>
            <a:spAutoFit/>
          </a:bodyPr>
          <a:lstStyle/>
          <a:p>
            <a:pPr eaLnBrk="0" hangingPunct="0">
              <a:spcBef>
                <a:spcPct val="5000"/>
              </a:spcBef>
            </a:pPr>
            <a:r>
              <a:rPr lang="en-GB" sz="2000">
                <a:solidFill>
                  <a:srgbClr val="000000"/>
                </a:solidFill>
              </a:rPr>
              <a:t>… for specific target groups</a:t>
            </a:r>
          </a:p>
        </p:txBody>
      </p:sp>
      <p:sp>
        <p:nvSpPr>
          <p:cNvPr id="476171" name="Text Box 14"/>
          <p:cNvSpPr txBox="1">
            <a:spLocks noChangeArrowheads="1"/>
          </p:cNvSpPr>
          <p:nvPr/>
        </p:nvSpPr>
        <p:spPr bwMode="auto">
          <a:xfrm>
            <a:off x="1943100" y="2492375"/>
            <a:ext cx="1619250" cy="1655763"/>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Market research </a:t>
            </a:r>
            <a:br>
              <a:rPr lang="en-GB" sz="1900">
                <a:solidFill>
                  <a:srgbClr val="000000"/>
                </a:solidFill>
              </a:rPr>
            </a:br>
            <a:r>
              <a:rPr lang="en-GB" sz="1900">
                <a:solidFill>
                  <a:srgbClr val="000000"/>
                </a:solidFill>
              </a:rPr>
              <a:t>(by ESV -team or externally)</a:t>
            </a:r>
          </a:p>
        </p:txBody>
      </p:sp>
      <p:sp>
        <p:nvSpPr>
          <p:cNvPr id="476172" name="Text Box 15"/>
          <p:cNvSpPr txBox="1">
            <a:spLocks noChangeArrowheads="1"/>
          </p:cNvSpPr>
          <p:nvPr/>
        </p:nvSpPr>
        <p:spPr bwMode="auto">
          <a:xfrm>
            <a:off x="3706813" y="3103563"/>
            <a:ext cx="1619250" cy="744537"/>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Technical guidelines</a:t>
            </a:r>
          </a:p>
        </p:txBody>
      </p:sp>
      <p:sp>
        <p:nvSpPr>
          <p:cNvPr id="476173" name="Text Box 16"/>
          <p:cNvSpPr txBox="1">
            <a:spLocks noChangeArrowheads="1"/>
          </p:cNvSpPr>
          <p:nvPr/>
        </p:nvSpPr>
        <p:spPr bwMode="auto">
          <a:xfrm>
            <a:off x="3706813" y="4002088"/>
            <a:ext cx="1619250" cy="682625"/>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Performance sheets</a:t>
            </a:r>
          </a:p>
        </p:txBody>
      </p:sp>
      <p:sp>
        <p:nvSpPr>
          <p:cNvPr id="476174" name="Text Box 17"/>
          <p:cNvSpPr txBox="1">
            <a:spLocks noChangeArrowheads="1"/>
          </p:cNvSpPr>
          <p:nvPr/>
        </p:nvSpPr>
        <p:spPr bwMode="auto">
          <a:xfrm>
            <a:off x="3706813" y="2492375"/>
            <a:ext cx="1619250" cy="4318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Info-folder</a:t>
            </a:r>
          </a:p>
        </p:txBody>
      </p:sp>
      <p:sp>
        <p:nvSpPr>
          <p:cNvPr id="476175" name="Text Box 18"/>
          <p:cNvSpPr txBox="1">
            <a:spLocks noChangeArrowheads="1"/>
          </p:cNvSpPr>
          <p:nvPr/>
        </p:nvSpPr>
        <p:spPr bwMode="auto">
          <a:xfrm>
            <a:off x="5464175" y="3352800"/>
            <a:ext cx="1619250" cy="7112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Training courses</a:t>
            </a:r>
          </a:p>
        </p:txBody>
      </p:sp>
      <p:sp>
        <p:nvSpPr>
          <p:cNvPr id="476176" name="Text Box 19"/>
          <p:cNvSpPr txBox="1">
            <a:spLocks noChangeArrowheads="1"/>
          </p:cNvSpPr>
          <p:nvPr/>
        </p:nvSpPr>
        <p:spPr bwMode="auto">
          <a:xfrm>
            <a:off x="5470525" y="2492375"/>
            <a:ext cx="1619250" cy="7112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Information      seminars</a:t>
            </a:r>
          </a:p>
        </p:txBody>
      </p:sp>
      <p:sp>
        <p:nvSpPr>
          <p:cNvPr id="476177" name="Text Box 20"/>
          <p:cNvSpPr txBox="1">
            <a:spLocks noChangeArrowheads="1"/>
          </p:cNvSpPr>
          <p:nvPr/>
        </p:nvSpPr>
        <p:spPr bwMode="auto">
          <a:xfrm>
            <a:off x="5435600" y="1412875"/>
            <a:ext cx="1619250" cy="1008063"/>
          </a:xfrm>
          <a:prstGeom prst="rect">
            <a:avLst/>
          </a:prstGeom>
          <a:noFill/>
          <a:ln w="9525">
            <a:solidFill>
              <a:srgbClr val="265EA2"/>
            </a:solidFill>
            <a:miter lim="800000"/>
            <a:headEnd/>
            <a:tailEnd/>
          </a:ln>
        </p:spPr>
        <p:txBody>
          <a:bodyPr anchor="ctr"/>
          <a:lstStyle/>
          <a:p>
            <a:pPr algn="ctr" eaLnBrk="0" hangingPunct="0">
              <a:spcBef>
                <a:spcPct val="5000"/>
              </a:spcBef>
            </a:pPr>
            <a:r>
              <a:rPr lang="en-GB" sz="2000">
                <a:solidFill>
                  <a:srgbClr val="265EA2"/>
                </a:solidFill>
              </a:rPr>
              <a:t>Seminars / Events</a:t>
            </a:r>
          </a:p>
        </p:txBody>
      </p:sp>
      <p:sp>
        <p:nvSpPr>
          <p:cNvPr id="476178" name="Text Box 21"/>
          <p:cNvSpPr txBox="1">
            <a:spLocks noChangeArrowheads="1"/>
          </p:cNvSpPr>
          <p:nvPr/>
        </p:nvSpPr>
        <p:spPr bwMode="auto">
          <a:xfrm>
            <a:off x="5464175" y="4214813"/>
            <a:ext cx="1619250" cy="4318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Conferences</a:t>
            </a:r>
          </a:p>
        </p:txBody>
      </p:sp>
      <p:sp>
        <p:nvSpPr>
          <p:cNvPr id="476179" name="Text Box 22"/>
          <p:cNvSpPr txBox="1">
            <a:spLocks noChangeArrowheads="1"/>
          </p:cNvSpPr>
          <p:nvPr/>
        </p:nvSpPr>
        <p:spPr bwMode="auto">
          <a:xfrm>
            <a:off x="5464175" y="4797425"/>
            <a:ext cx="1619250" cy="4318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Workshops</a:t>
            </a:r>
          </a:p>
        </p:txBody>
      </p:sp>
      <p:sp>
        <p:nvSpPr>
          <p:cNvPr id="476180" name="Text Box 16"/>
          <p:cNvSpPr txBox="1">
            <a:spLocks noChangeArrowheads="1"/>
          </p:cNvSpPr>
          <p:nvPr/>
        </p:nvSpPr>
        <p:spPr bwMode="auto">
          <a:xfrm>
            <a:off x="3727450" y="4829175"/>
            <a:ext cx="1619250" cy="4318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PR / Press</a:t>
            </a:r>
          </a:p>
        </p:txBody>
      </p:sp>
      <p:sp>
        <p:nvSpPr>
          <p:cNvPr id="476181" name="Text Box 16"/>
          <p:cNvSpPr txBox="1">
            <a:spLocks noChangeArrowheads="1"/>
          </p:cNvSpPr>
          <p:nvPr/>
        </p:nvSpPr>
        <p:spPr bwMode="auto">
          <a:xfrm>
            <a:off x="1965325" y="4289425"/>
            <a:ext cx="1619250" cy="939800"/>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European project studies</a:t>
            </a:r>
          </a:p>
        </p:txBody>
      </p:sp>
      <p:sp>
        <p:nvSpPr>
          <p:cNvPr id="476182" name="Text Box 5"/>
          <p:cNvSpPr txBox="1">
            <a:spLocks noChangeArrowheads="1"/>
          </p:cNvSpPr>
          <p:nvPr/>
        </p:nvSpPr>
        <p:spPr bwMode="auto">
          <a:xfrm>
            <a:off x="7345363" y="2506663"/>
            <a:ext cx="1619250" cy="738187"/>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Advice </a:t>
            </a:r>
            <a:br>
              <a:rPr lang="en-GB" sz="1900">
                <a:solidFill>
                  <a:srgbClr val="000000"/>
                </a:solidFill>
              </a:rPr>
            </a:br>
            <a:r>
              <a:rPr lang="en-GB" sz="1900">
                <a:solidFill>
                  <a:srgbClr val="000000"/>
                </a:solidFill>
              </a:rPr>
              <a:t>(face-to face)</a:t>
            </a:r>
          </a:p>
        </p:txBody>
      </p:sp>
      <p:sp>
        <p:nvSpPr>
          <p:cNvPr id="476183" name="Text Box 5"/>
          <p:cNvSpPr txBox="1">
            <a:spLocks noChangeArrowheads="1"/>
          </p:cNvSpPr>
          <p:nvPr/>
        </p:nvSpPr>
        <p:spPr bwMode="auto">
          <a:xfrm>
            <a:off x="7380288" y="3387725"/>
            <a:ext cx="1619250" cy="738188"/>
          </a:xfrm>
          <a:prstGeom prst="rect">
            <a:avLst/>
          </a:prstGeom>
          <a:noFill/>
          <a:ln w="9525">
            <a:solidFill>
              <a:srgbClr val="265EA2"/>
            </a:solidFill>
            <a:miter lim="800000"/>
            <a:headEnd/>
            <a:tailEnd/>
          </a:ln>
        </p:spPr>
        <p:txBody>
          <a:bodyPr/>
          <a:lstStyle/>
          <a:p>
            <a:pPr algn="ctr" eaLnBrk="0" hangingPunct="0">
              <a:spcBef>
                <a:spcPct val="5000"/>
              </a:spcBef>
            </a:pPr>
            <a:r>
              <a:rPr lang="en-GB" sz="1900">
                <a:solidFill>
                  <a:srgbClr val="000000"/>
                </a:solidFill>
              </a:rPr>
              <a:t>Promotion of best practice</a:t>
            </a:r>
          </a:p>
        </p:txBody>
      </p:sp>
      <p:sp>
        <p:nvSpPr>
          <p:cNvPr id="476184" name="Titel 1"/>
          <p:cNvSpPr>
            <a:spLocks noGrp="1"/>
          </p:cNvSpPr>
          <p:nvPr>
            <p:ph type="title" idx="4294967295"/>
          </p:nvPr>
        </p:nvSpPr>
        <p:spPr>
          <a:xfrm>
            <a:off x="179388" y="115888"/>
            <a:ext cx="8053387" cy="1143000"/>
          </a:xfrm>
        </p:spPr>
        <p:txBody>
          <a:bodyPr/>
          <a:lstStyle/>
          <a:p>
            <a:r>
              <a:rPr lang="de-AT" sz="2200" smtClean="0"/>
              <a:t>Typical approach</a:t>
            </a:r>
            <a:br>
              <a:rPr lang="de-AT" sz="2200" smtClean="0"/>
            </a:br>
            <a:r>
              <a:rPr lang="de-AT" sz="2200" smtClean="0"/>
              <a:t>for market development projects</a:t>
            </a:r>
            <a:br>
              <a:rPr lang="de-AT" sz="2200" smtClean="0"/>
            </a:br>
            <a:r>
              <a:rPr lang="de-AT" sz="2200" smtClean="0"/>
              <a:t>Example: energy efficient procurement</a:t>
            </a:r>
          </a:p>
        </p:txBody>
      </p:sp>
      <p:pic>
        <p:nvPicPr>
          <p:cNvPr id="476185" name="Grafik 25"/>
          <p:cNvPicPr>
            <a:picLocks noChangeAspect="1"/>
          </p:cNvPicPr>
          <p:nvPr/>
        </p:nvPicPr>
        <p:blipFill>
          <a:blip r:embed="rId3"/>
          <a:srcRect/>
          <a:stretch>
            <a:fillRect/>
          </a:stretch>
        </p:blipFill>
        <p:spPr bwMode="auto">
          <a:xfrm>
            <a:off x="2984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7" name="Rectangle 17"/>
          <p:cNvSpPr>
            <a:spLocks noChangeArrowheads="1"/>
          </p:cNvSpPr>
          <p:nvPr/>
        </p:nvSpPr>
        <p:spPr bwMode="auto">
          <a:xfrm>
            <a:off x="3995738" y="0"/>
            <a:ext cx="5148262" cy="6858000"/>
          </a:xfrm>
          <a:prstGeom prst="rect">
            <a:avLst/>
          </a:prstGeom>
          <a:solidFill>
            <a:schemeClr val="bg1"/>
          </a:solidFill>
          <a:ln w="9525">
            <a:noFill/>
            <a:miter lim="800000"/>
            <a:headEnd/>
            <a:tailEnd/>
          </a:ln>
        </p:spPr>
        <p:txBody>
          <a:bodyPr wrap="none" anchor="ctr"/>
          <a:lstStyle/>
          <a:p>
            <a:endParaRPr lang="en-GB">
              <a:solidFill>
                <a:srgbClr val="000000"/>
              </a:solidFill>
              <a:cs typeface="Arial" charset="0"/>
            </a:endParaRPr>
          </a:p>
        </p:txBody>
      </p:sp>
      <p:sp>
        <p:nvSpPr>
          <p:cNvPr id="6178" name="Rectangle 2"/>
          <p:cNvSpPr>
            <a:spLocks noChangeArrowheads="1"/>
          </p:cNvSpPr>
          <p:nvPr/>
        </p:nvSpPr>
        <p:spPr bwMode="auto">
          <a:xfrm>
            <a:off x="3302000" y="728663"/>
            <a:ext cx="5842000" cy="885825"/>
          </a:xfrm>
          <a:prstGeom prst="rect">
            <a:avLst/>
          </a:prstGeom>
          <a:solidFill>
            <a:srgbClr val="FF9900"/>
          </a:solidFill>
          <a:ln w="9525">
            <a:noFill/>
            <a:miter lim="800000"/>
            <a:headEnd/>
            <a:tailEnd/>
          </a:ln>
        </p:spPr>
        <p:txBody>
          <a:bodyPr wrap="none" anchor="ctr"/>
          <a:lstStyle/>
          <a:p>
            <a:endParaRPr lang="en-GB">
              <a:solidFill>
                <a:srgbClr val="000000"/>
              </a:solidFill>
              <a:cs typeface="Arial" charset="0"/>
            </a:endParaRPr>
          </a:p>
        </p:txBody>
      </p:sp>
      <p:pic>
        <p:nvPicPr>
          <p:cNvPr id="6179" name="Picture 3" descr="Kugel_2009"/>
          <p:cNvPicPr>
            <a:picLocks noChangeAspect="1" noChangeArrowheads="1"/>
          </p:cNvPicPr>
          <p:nvPr/>
        </p:nvPicPr>
        <p:blipFill>
          <a:blip r:embed="rId4"/>
          <a:srcRect/>
          <a:stretch>
            <a:fillRect/>
          </a:stretch>
        </p:blipFill>
        <p:spPr bwMode="auto">
          <a:xfrm>
            <a:off x="0" y="1588"/>
            <a:ext cx="4121150" cy="6856412"/>
          </a:xfrm>
          <a:prstGeom prst="rect">
            <a:avLst/>
          </a:prstGeom>
          <a:noFill/>
          <a:ln w="9525">
            <a:noFill/>
            <a:miter lim="800000"/>
            <a:headEnd/>
            <a:tailEnd/>
          </a:ln>
        </p:spPr>
      </p:pic>
      <p:sp>
        <p:nvSpPr>
          <p:cNvPr id="6180" name="Rectangle 4"/>
          <p:cNvSpPr>
            <a:spLocks noChangeArrowheads="1"/>
          </p:cNvSpPr>
          <p:nvPr/>
        </p:nvSpPr>
        <p:spPr bwMode="auto">
          <a:xfrm>
            <a:off x="2921000" y="-1588"/>
            <a:ext cx="1200150" cy="6859588"/>
          </a:xfrm>
          <a:prstGeom prst="rect">
            <a:avLst/>
          </a:prstGeom>
          <a:gradFill rotWithShape="1">
            <a:gsLst>
              <a:gs pos="0">
                <a:srgbClr val="FF9900">
                  <a:alpha val="0"/>
                </a:srgbClr>
              </a:gs>
              <a:gs pos="100000">
                <a:srgbClr val="FF9D0A"/>
              </a:gs>
            </a:gsLst>
            <a:lin ang="0" scaled="1"/>
          </a:gradFill>
          <a:ln w="9525">
            <a:noFill/>
            <a:miter lim="800000"/>
            <a:headEnd/>
            <a:tailEnd/>
          </a:ln>
        </p:spPr>
        <p:txBody>
          <a:bodyPr wrap="none" anchor="ctr"/>
          <a:lstStyle/>
          <a:p>
            <a:endParaRPr lang="en-GB">
              <a:solidFill>
                <a:srgbClr val="000000"/>
              </a:solidFill>
              <a:cs typeface="Arial" charset="0"/>
            </a:endParaRPr>
          </a:p>
        </p:txBody>
      </p:sp>
      <p:sp>
        <p:nvSpPr>
          <p:cNvPr id="6181" name="Text Box 8"/>
          <p:cNvSpPr txBox="1">
            <a:spLocks noChangeArrowheads="1"/>
          </p:cNvSpPr>
          <p:nvPr/>
        </p:nvSpPr>
        <p:spPr bwMode="auto">
          <a:xfrm>
            <a:off x="1655763" y="808038"/>
            <a:ext cx="7343775" cy="641350"/>
          </a:xfrm>
          <a:prstGeom prst="rect">
            <a:avLst/>
          </a:prstGeom>
          <a:noFill/>
          <a:ln w="9525">
            <a:noFill/>
            <a:miter lim="800000"/>
            <a:headEnd/>
            <a:tailEnd/>
          </a:ln>
        </p:spPr>
        <p:txBody>
          <a:bodyPr>
            <a:spAutoFit/>
          </a:bodyPr>
          <a:lstStyle/>
          <a:p>
            <a:pPr algn="r"/>
            <a:r>
              <a:rPr lang="de-DE" sz="3600" b="1">
                <a:solidFill>
                  <a:srgbClr val="FFFFFF"/>
                </a:solidFill>
                <a:latin typeface="Arial Narrow" pitchFamily="34" charset="0"/>
                <a:cs typeface="Arial" charset="0"/>
              </a:rPr>
              <a:t>World Sustainable Energy Days 2013</a:t>
            </a:r>
          </a:p>
        </p:txBody>
      </p:sp>
      <p:sp>
        <p:nvSpPr>
          <p:cNvPr id="6182" name="Text Box 9"/>
          <p:cNvSpPr txBox="1">
            <a:spLocks noChangeArrowheads="1"/>
          </p:cNvSpPr>
          <p:nvPr/>
        </p:nvSpPr>
        <p:spPr bwMode="auto">
          <a:xfrm>
            <a:off x="4211638" y="4760913"/>
            <a:ext cx="4932362" cy="1169987"/>
          </a:xfrm>
          <a:prstGeom prst="rect">
            <a:avLst/>
          </a:prstGeom>
          <a:noFill/>
          <a:ln w="9525">
            <a:noFill/>
            <a:miter lim="800000"/>
            <a:headEnd/>
            <a:tailEnd/>
          </a:ln>
        </p:spPr>
        <p:txBody>
          <a:bodyPr>
            <a:spAutoFit/>
          </a:bodyPr>
          <a:lstStyle/>
          <a:p>
            <a:r>
              <a:rPr lang="de-DE" sz="2800" b="1">
                <a:solidFill>
                  <a:srgbClr val="000000"/>
                </a:solidFill>
                <a:latin typeface="Arial Narrow" pitchFamily="34" charset="0"/>
                <a:cs typeface="Arial" charset="0"/>
              </a:rPr>
              <a:t>Call for Papers: 8 October 2012</a:t>
            </a:r>
          </a:p>
          <a:p>
            <a:r>
              <a:rPr lang="de-DE" sz="3000" b="1">
                <a:solidFill>
                  <a:srgbClr val="FF9900"/>
                </a:solidFill>
                <a:latin typeface="Arial Narrow" pitchFamily="34" charset="0"/>
                <a:cs typeface="Arial" charset="0"/>
              </a:rPr>
              <a:t>www.wsed.at</a:t>
            </a:r>
            <a:endParaRPr lang="en-US" sz="3000">
              <a:solidFill>
                <a:srgbClr val="FF9900"/>
              </a:solidFill>
            </a:endParaRPr>
          </a:p>
          <a:p>
            <a:endParaRPr lang="de-DE" sz="1200" b="1">
              <a:solidFill>
                <a:srgbClr val="FF9900"/>
              </a:solidFill>
              <a:latin typeface="Arial Narrow" pitchFamily="34" charset="0"/>
              <a:cs typeface="Arial" charset="0"/>
            </a:endParaRPr>
          </a:p>
        </p:txBody>
      </p:sp>
      <p:sp>
        <p:nvSpPr>
          <p:cNvPr id="6183" name="Text Box 11"/>
          <p:cNvSpPr txBox="1">
            <a:spLocks noChangeArrowheads="1"/>
          </p:cNvSpPr>
          <p:nvPr/>
        </p:nvSpPr>
        <p:spPr bwMode="auto">
          <a:xfrm>
            <a:off x="4179888" y="1592263"/>
            <a:ext cx="4792662" cy="3509962"/>
          </a:xfrm>
          <a:prstGeom prst="rect">
            <a:avLst/>
          </a:prstGeom>
          <a:noFill/>
          <a:ln w="9525">
            <a:noFill/>
            <a:miter lim="800000"/>
            <a:headEnd/>
            <a:tailEnd/>
          </a:ln>
        </p:spPr>
        <p:txBody>
          <a:bodyPr>
            <a:spAutoFit/>
          </a:bodyPr>
          <a:lstStyle/>
          <a:p>
            <a:r>
              <a:rPr lang="de-DE" sz="3200" b="1">
                <a:solidFill>
                  <a:srgbClr val="FF9900"/>
                </a:solidFill>
                <a:latin typeface="Arial Narrow" pitchFamily="34" charset="0"/>
                <a:cs typeface="Arial" charset="0"/>
              </a:rPr>
              <a:t>27 February – 1 March 2013</a:t>
            </a:r>
            <a:br>
              <a:rPr lang="de-DE" sz="3200" b="1">
                <a:solidFill>
                  <a:srgbClr val="FF9900"/>
                </a:solidFill>
                <a:latin typeface="Arial Narrow" pitchFamily="34" charset="0"/>
                <a:cs typeface="Arial" charset="0"/>
              </a:rPr>
            </a:br>
            <a:r>
              <a:rPr lang="de-DE" sz="3000" b="1">
                <a:solidFill>
                  <a:srgbClr val="FF9900"/>
                </a:solidFill>
                <a:latin typeface="Arial Narrow" pitchFamily="34" charset="0"/>
                <a:cs typeface="Arial" charset="0"/>
              </a:rPr>
              <a:t>Wels / Austria</a:t>
            </a:r>
          </a:p>
          <a:p>
            <a:endParaRPr lang="de-DE" sz="2000" b="1">
              <a:solidFill>
                <a:srgbClr val="FF9900"/>
              </a:solidFill>
              <a:latin typeface="Arial Narrow" pitchFamily="34" charset="0"/>
              <a:cs typeface="Arial" charset="0"/>
            </a:endParaRPr>
          </a:p>
          <a:p>
            <a:r>
              <a:rPr lang="de-DE" sz="2000" b="1">
                <a:solidFill>
                  <a:srgbClr val="FF9900"/>
                </a:solidFill>
                <a:latin typeface="Arial Narrow" pitchFamily="34" charset="0"/>
                <a:cs typeface="Arial" charset="0"/>
              </a:rPr>
              <a:t>- Conference Nearly Zero Energy Buildings</a:t>
            </a:r>
          </a:p>
          <a:p>
            <a:r>
              <a:rPr lang="de-DE" sz="2000" b="1">
                <a:solidFill>
                  <a:srgbClr val="FF9900"/>
                </a:solidFill>
                <a:latin typeface="Arial Narrow" pitchFamily="34" charset="0"/>
                <a:cs typeface="Arial" charset="0"/>
              </a:rPr>
              <a:t>- European Pellet Conference 2013</a:t>
            </a:r>
          </a:p>
          <a:p>
            <a:r>
              <a:rPr lang="de-DE" sz="2000" b="1">
                <a:solidFill>
                  <a:srgbClr val="FF9900"/>
                </a:solidFill>
                <a:latin typeface="Arial Narrow" pitchFamily="34" charset="0"/>
                <a:cs typeface="Arial" charset="0"/>
              </a:rPr>
              <a:t>- WSED next! for young researchers</a:t>
            </a:r>
            <a:br>
              <a:rPr lang="de-DE" sz="2000" b="1">
                <a:solidFill>
                  <a:srgbClr val="FF9900"/>
                </a:solidFill>
                <a:latin typeface="Arial Narrow" pitchFamily="34" charset="0"/>
                <a:cs typeface="Arial" charset="0"/>
              </a:rPr>
            </a:br>
            <a:r>
              <a:rPr lang="de-DE" sz="2000" b="1">
                <a:solidFill>
                  <a:srgbClr val="FF9900"/>
                </a:solidFill>
                <a:latin typeface="Arial Narrow" pitchFamily="34" charset="0"/>
                <a:cs typeface="Arial" charset="0"/>
              </a:rPr>
              <a:t>- Energy Efficiency Watch Conference </a:t>
            </a:r>
            <a:br>
              <a:rPr lang="de-DE" sz="2000" b="1">
                <a:solidFill>
                  <a:srgbClr val="FF9900"/>
                </a:solidFill>
                <a:latin typeface="Arial Narrow" pitchFamily="34" charset="0"/>
                <a:cs typeface="Arial" charset="0"/>
              </a:rPr>
            </a:br>
            <a:r>
              <a:rPr lang="de-DE" sz="2000" b="1">
                <a:solidFill>
                  <a:srgbClr val="FF9900"/>
                </a:solidFill>
                <a:latin typeface="Arial Narrow" pitchFamily="34" charset="0"/>
                <a:cs typeface="Arial" charset="0"/>
              </a:rPr>
              <a:t>- Trade Show - Energiesparmesse</a:t>
            </a:r>
          </a:p>
          <a:p>
            <a:endParaRPr lang="de-DE" sz="2000" b="1">
              <a:solidFill>
                <a:srgbClr val="FF9900"/>
              </a:solidFill>
              <a:latin typeface="Arial Narrow" pitchFamily="34" charset="0"/>
              <a:cs typeface="Arial" charset="0"/>
            </a:endParaRPr>
          </a:p>
          <a:p>
            <a:endParaRPr lang="de-DE" sz="2000" b="1">
              <a:solidFill>
                <a:srgbClr val="FF9900"/>
              </a:solidFill>
              <a:latin typeface="Arial Narrow" pitchFamily="34" charset="0"/>
              <a:cs typeface="Arial" charset="0"/>
            </a:endParaRPr>
          </a:p>
        </p:txBody>
      </p:sp>
      <p:pic>
        <p:nvPicPr>
          <p:cNvPr id="6184" name="Picture 11" descr="Landeslogo OÖ 6cm"/>
          <p:cNvPicPr>
            <a:picLocks noChangeAspect="1" noChangeArrowheads="1"/>
          </p:cNvPicPr>
          <p:nvPr/>
        </p:nvPicPr>
        <p:blipFill>
          <a:blip r:embed="rId5"/>
          <a:srcRect/>
          <a:stretch>
            <a:fillRect/>
          </a:stretch>
        </p:blipFill>
        <p:spPr bwMode="auto">
          <a:xfrm>
            <a:off x="4248150" y="6156325"/>
            <a:ext cx="1079500" cy="566738"/>
          </a:xfrm>
          <a:prstGeom prst="rect">
            <a:avLst/>
          </a:prstGeom>
          <a:noFill/>
          <a:ln w="9525">
            <a:noFill/>
            <a:miter lim="800000"/>
            <a:headEnd/>
            <a:tailEnd/>
          </a:ln>
        </p:spPr>
      </p:pic>
      <p:graphicFrame>
        <p:nvGraphicFramePr>
          <p:cNvPr id="6176" name="Object 32"/>
          <p:cNvGraphicFramePr>
            <a:graphicFrameLocks noChangeAspect="1"/>
          </p:cNvGraphicFramePr>
          <p:nvPr/>
        </p:nvGraphicFramePr>
        <p:xfrm>
          <a:off x="7031038" y="6094413"/>
          <a:ext cx="2112962" cy="649287"/>
        </p:xfrm>
        <a:graphic>
          <a:graphicData uri="http://schemas.openxmlformats.org/presentationml/2006/ole">
            <p:oleObj spid="_x0000_s6176" name="CorelDRAW" r:id="rId6" imgW="4180320" imgH="128736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 Box 4"/>
          <p:cNvSpPr txBox="1">
            <a:spLocks noChangeArrowheads="1"/>
          </p:cNvSpPr>
          <p:nvPr/>
        </p:nvSpPr>
        <p:spPr bwMode="auto">
          <a:xfrm>
            <a:off x="144463" y="1628775"/>
            <a:ext cx="3851275" cy="4232275"/>
          </a:xfrm>
          <a:prstGeom prst="rect">
            <a:avLst/>
          </a:prstGeom>
          <a:solidFill>
            <a:schemeClr val="bg1">
              <a:alpha val="14902"/>
            </a:schemeClr>
          </a:solidFill>
          <a:ln w="9525">
            <a:noFill/>
            <a:miter lim="800000"/>
            <a:headEnd/>
            <a:tailEnd/>
          </a:ln>
        </p:spPr>
        <p:txBody>
          <a:bodyPr>
            <a:spAutoFit/>
          </a:bodyPr>
          <a:lstStyle/>
          <a:p>
            <a:pPr marL="190500" indent="-190500" eaLnBrk="0" hangingPunct="0">
              <a:spcBef>
                <a:spcPct val="30000"/>
              </a:spcBef>
            </a:pPr>
            <a:r>
              <a:rPr lang="en-GB" sz="2000" b="1">
                <a:solidFill>
                  <a:srgbClr val="000000"/>
                </a:solidFill>
              </a:rPr>
              <a:t>Organisation</a:t>
            </a:r>
          </a:p>
          <a:p>
            <a:pPr marL="190500" indent="-190500" eaLnBrk="0" hangingPunct="0">
              <a:spcBef>
                <a:spcPct val="30000"/>
              </a:spcBef>
              <a:buFontTx/>
              <a:buChar char="•"/>
            </a:pPr>
            <a:r>
              <a:rPr lang="en-GB" sz="1700">
                <a:solidFill>
                  <a:srgbClr val="000000"/>
                </a:solidFill>
              </a:rPr>
              <a:t>founded (in 1991) and mostly funded by the regional government </a:t>
            </a:r>
          </a:p>
          <a:p>
            <a:pPr marL="190500" indent="-190500" eaLnBrk="0" hangingPunct="0">
              <a:spcBef>
                <a:spcPct val="15000"/>
              </a:spcBef>
              <a:buFontTx/>
              <a:buChar char="•"/>
            </a:pPr>
            <a:r>
              <a:rPr lang="en-GB" sz="1700">
                <a:solidFill>
                  <a:srgbClr val="000000"/>
                </a:solidFill>
              </a:rPr>
              <a:t>promotes </a:t>
            </a:r>
            <a:r>
              <a:rPr lang="en-GB" sz="1700" b="1">
                <a:solidFill>
                  <a:srgbClr val="000000"/>
                </a:solidFill>
              </a:rPr>
              <a:t>energy</a:t>
            </a:r>
          </a:p>
          <a:p>
            <a:pPr marL="190500" indent="-190500" eaLnBrk="0" hangingPunct="0">
              <a:spcBef>
                <a:spcPct val="15000"/>
              </a:spcBef>
            </a:pPr>
            <a:r>
              <a:rPr lang="en-GB" sz="1700" b="1">
                <a:solidFill>
                  <a:srgbClr val="000000"/>
                </a:solidFill>
              </a:rPr>
              <a:t>	efficiency</a:t>
            </a:r>
            <a:r>
              <a:rPr lang="en-GB" sz="1700">
                <a:solidFill>
                  <a:srgbClr val="000000"/>
                </a:solidFill>
              </a:rPr>
              <a:t> and</a:t>
            </a:r>
          </a:p>
          <a:p>
            <a:pPr marL="190500" indent="-190500" eaLnBrk="0" hangingPunct="0">
              <a:spcBef>
                <a:spcPct val="15000"/>
              </a:spcBef>
            </a:pPr>
            <a:r>
              <a:rPr lang="en-GB" sz="1700">
                <a:solidFill>
                  <a:srgbClr val="000000"/>
                </a:solidFill>
              </a:rPr>
              <a:t>	</a:t>
            </a:r>
            <a:r>
              <a:rPr lang="en-GB" sz="1700" b="1">
                <a:solidFill>
                  <a:srgbClr val="000000"/>
                </a:solidFill>
              </a:rPr>
              <a:t>renewable energy</a:t>
            </a:r>
          </a:p>
          <a:p>
            <a:pPr marL="190500" indent="-190500" eaLnBrk="0" hangingPunct="0">
              <a:spcBef>
                <a:spcPct val="15000"/>
              </a:spcBef>
              <a:buFontTx/>
              <a:buChar char="•"/>
            </a:pPr>
            <a:r>
              <a:rPr lang="en-GB" sz="1700">
                <a:solidFill>
                  <a:srgbClr val="000000"/>
                </a:solidFill>
              </a:rPr>
              <a:t>provides </a:t>
            </a:r>
            <a:r>
              <a:rPr lang="en-GB" sz="1700" b="1">
                <a:solidFill>
                  <a:srgbClr val="000000"/>
                </a:solidFill>
              </a:rPr>
              <a:t>services</a:t>
            </a:r>
            <a:endParaRPr lang="en-GB" sz="1700">
              <a:solidFill>
                <a:srgbClr val="000000"/>
              </a:solidFill>
            </a:endParaRPr>
          </a:p>
          <a:p>
            <a:pPr marL="190500" indent="-190500" eaLnBrk="0" hangingPunct="0">
              <a:spcBef>
                <a:spcPct val="15000"/>
              </a:spcBef>
            </a:pPr>
            <a:r>
              <a:rPr lang="en-GB" sz="1700">
                <a:solidFill>
                  <a:srgbClr val="000000"/>
                </a:solidFill>
              </a:rPr>
              <a:t>	to private households,</a:t>
            </a:r>
          </a:p>
          <a:p>
            <a:pPr marL="190500" indent="-190500" eaLnBrk="0" hangingPunct="0">
              <a:spcBef>
                <a:spcPct val="15000"/>
              </a:spcBef>
            </a:pPr>
            <a:r>
              <a:rPr lang="en-GB" sz="1700">
                <a:solidFill>
                  <a:srgbClr val="000000"/>
                </a:solidFill>
              </a:rPr>
              <a:t>	public bodies &amp;</a:t>
            </a:r>
          </a:p>
          <a:p>
            <a:pPr marL="190500" indent="-190500" eaLnBrk="0" hangingPunct="0">
              <a:spcBef>
                <a:spcPct val="15000"/>
              </a:spcBef>
            </a:pPr>
            <a:r>
              <a:rPr lang="en-GB" sz="1700">
                <a:solidFill>
                  <a:srgbClr val="000000"/>
                </a:solidFill>
              </a:rPr>
              <a:t>	businesses</a:t>
            </a:r>
          </a:p>
          <a:p>
            <a:pPr marL="190500" indent="-190500" eaLnBrk="0" hangingPunct="0">
              <a:spcBef>
                <a:spcPct val="15000"/>
              </a:spcBef>
              <a:buFontTx/>
              <a:buChar char="•"/>
            </a:pPr>
            <a:r>
              <a:rPr lang="en-GB" sz="1700">
                <a:solidFill>
                  <a:srgbClr val="000000"/>
                </a:solidFill>
              </a:rPr>
              <a:t>manages programmes on behalf of the state government</a:t>
            </a:r>
          </a:p>
          <a:p>
            <a:pPr marL="190500" indent="-190500" eaLnBrk="0" hangingPunct="0">
              <a:spcBef>
                <a:spcPct val="15000"/>
              </a:spcBef>
              <a:buFontTx/>
              <a:buChar char="•"/>
            </a:pPr>
            <a:r>
              <a:rPr lang="en-GB" sz="1700">
                <a:solidFill>
                  <a:srgbClr val="000000"/>
                </a:solidFill>
              </a:rPr>
              <a:t>supports development of legislation and policies</a:t>
            </a:r>
          </a:p>
        </p:txBody>
      </p:sp>
      <p:sp>
        <p:nvSpPr>
          <p:cNvPr id="441346" name="Text Box 5"/>
          <p:cNvSpPr txBox="1">
            <a:spLocks noChangeArrowheads="1"/>
          </p:cNvSpPr>
          <p:nvPr/>
        </p:nvSpPr>
        <p:spPr bwMode="auto">
          <a:xfrm>
            <a:off x="5076825" y="1631950"/>
            <a:ext cx="4067175" cy="3983038"/>
          </a:xfrm>
          <a:prstGeom prst="rect">
            <a:avLst/>
          </a:prstGeom>
          <a:solidFill>
            <a:schemeClr val="bg1">
              <a:alpha val="14902"/>
            </a:schemeClr>
          </a:solidFill>
          <a:ln w="9525">
            <a:noFill/>
            <a:miter lim="800000"/>
            <a:headEnd/>
            <a:tailEnd/>
          </a:ln>
        </p:spPr>
        <p:txBody>
          <a:bodyPr>
            <a:spAutoFit/>
          </a:bodyPr>
          <a:lstStyle/>
          <a:p>
            <a:pPr marL="190500" indent="-190500" eaLnBrk="0" hangingPunct="0">
              <a:spcBef>
                <a:spcPct val="30000"/>
              </a:spcBef>
            </a:pPr>
            <a:r>
              <a:rPr lang="en-GB" sz="2000" b="1">
                <a:solidFill>
                  <a:srgbClr val="000000"/>
                </a:solidFill>
              </a:rPr>
              <a:t>Services</a:t>
            </a:r>
          </a:p>
          <a:p>
            <a:pPr marL="190500" indent="-190500" eaLnBrk="0" hangingPunct="0">
              <a:spcBef>
                <a:spcPct val="30000"/>
              </a:spcBef>
              <a:buFontTx/>
              <a:buChar char="•"/>
            </a:pPr>
            <a:r>
              <a:rPr lang="en-GB" sz="1700">
                <a:solidFill>
                  <a:srgbClr val="000000"/>
                </a:solidFill>
              </a:rPr>
              <a:t>Energy advice (15,000 sessions/a)</a:t>
            </a:r>
          </a:p>
          <a:p>
            <a:pPr marL="190500" indent="-190500" eaLnBrk="0" hangingPunct="0">
              <a:spcBef>
                <a:spcPct val="30000"/>
              </a:spcBef>
              <a:buFontTx/>
              <a:buChar char="•"/>
            </a:pPr>
            <a:r>
              <a:rPr lang="en-GB" sz="1700">
                <a:solidFill>
                  <a:srgbClr val="000000"/>
                </a:solidFill>
              </a:rPr>
              <a:t>Energy certification of buildings</a:t>
            </a:r>
          </a:p>
          <a:p>
            <a:pPr marL="190500" indent="-190500" eaLnBrk="0" hangingPunct="0">
              <a:spcBef>
                <a:spcPct val="30000"/>
              </a:spcBef>
              <a:buFontTx/>
              <a:buChar char="•"/>
            </a:pPr>
            <a:r>
              <a:rPr lang="en-GB" sz="1700">
                <a:solidFill>
                  <a:srgbClr val="000000"/>
                </a:solidFill>
              </a:rPr>
              <a:t>Energy Academy: Training programmes</a:t>
            </a:r>
          </a:p>
          <a:p>
            <a:pPr marL="190500" indent="-190500" eaLnBrk="0" hangingPunct="0">
              <a:spcBef>
                <a:spcPct val="30000"/>
              </a:spcBef>
              <a:buFontTx/>
              <a:buChar char="•"/>
            </a:pPr>
            <a:r>
              <a:rPr lang="en-GB" sz="1700">
                <a:solidFill>
                  <a:srgbClr val="000000"/>
                </a:solidFill>
              </a:rPr>
              <a:t>Management of funding programmes </a:t>
            </a:r>
          </a:p>
          <a:p>
            <a:pPr marL="190500" indent="-190500" eaLnBrk="0" hangingPunct="0">
              <a:spcBef>
                <a:spcPct val="30000"/>
              </a:spcBef>
              <a:buFontTx/>
              <a:buChar char="•"/>
            </a:pPr>
            <a:r>
              <a:rPr lang="en-GB" sz="1700">
                <a:solidFill>
                  <a:srgbClr val="000000"/>
                </a:solidFill>
              </a:rPr>
              <a:t>Public awareness campaigns, events, publications</a:t>
            </a:r>
          </a:p>
          <a:p>
            <a:pPr marL="190500" indent="-190500" eaLnBrk="0" hangingPunct="0">
              <a:spcBef>
                <a:spcPct val="30000"/>
              </a:spcBef>
              <a:buFontTx/>
              <a:buChar char="•"/>
            </a:pPr>
            <a:r>
              <a:rPr lang="en-GB" sz="1700">
                <a:solidFill>
                  <a:srgbClr val="000000"/>
                </a:solidFill>
              </a:rPr>
              <a:t>Pilot projects</a:t>
            </a:r>
          </a:p>
          <a:p>
            <a:pPr marL="190500" indent="-190500" eaLnBrk="0" hangingPunct="0">
              <a:spcBef>
                <a:spcPct val="30000"/>
              </a:spcBef>
              <a:buFontTx/>
              <a:buChar char="•"/>
            </a:pPr>
            <a:r>
              <a:rPr lang="en-GB" sz="1700">
                <a:solidFill>
                  <a:srgbClr val="000000"/>
                </a:solidFill>
              </a:rPr>
              <a:t>Municipal energy strategies</a:t>
            </a:r>
          </a:p>
          <a:p>
            <a:pPr marL="190500" indent="-190500" eaLnBrk="0" hangingPunct="0">
              <a:spcBef>
                <a:spcPct val="30000"/>
              </a:spcBef>
              <a:buFontTx/>
              <a:buChar char="•"/>
            </a:pPr>
            <a:r>
              <a:rPr lang="en-GB" sz="1700">
                <a:solidFill>
                  <a:srgbClr val="000000"/>
                </a:solidFill>
              </a:rPr>
              <a:t>European cooperation</a:t>
            </a:r>
          </a:p>
          <a:p>
            <a:pPr marL="190500" indent="-190500" eaLnBrk="0" hangingPunct="0">
              <a:spcBef>
                <a:spcPct val="30000"/>
              </a:spcBef>
              <a:buFontTx/>
              <a:buChar char="•"/>
            </a:pPr>
            <a:r>
              <a:rPr lang="en-GB" sz="1700">
                <a:solidFill>
                  <a:srgbClr val="000000"/>
                </a:solidFill>
              </a:rPr>
              <a:t>OEC network</a:t>
            </a:r>
          </a:p>
        </p:txBody>
      </p:sp>
      <p:pic>
        <p:nvPicPr>
          <p:cNvPr id="441347" name="Picture 7" descr="DSC_1859-Bearbeitet-zugeschnitten_3"/>
          <p:cNvPicPr>
            <a:picLocks noChangeAspect="1" noChangeArrowheads="1"/>
          </p:cNvPicPr>
          <p:nvPr/>
        </p:nvPicPr>
        <p:blipFill>
          <a:blip r:embed="rId3"/>
          <a:srcRect/>
          <a:stretch>
            <a:fillRect/>
          </a:stretch>
        </p:blipFill>
        <p:spPr bwMode="auto">
          <a:xfrm>
            <a:off x="2698750" y="3108325"/>
            <a:ext cx="2268538" cy="1274763"/>
          </a:xfrm>
          <a:prstGeom prst="rect">
            <a:avLst/>
          </a:prstGeom>
          <a:noFill/>
          <a:ln w="9525">
            <a:noFill/>
            <a:miter lim="800000"/>
            <a:headEnd/>
            <a:tailEnd/>
          </a:ln>
        </p:spPr>
      </p:pic>
      <p:sp>
        <p:nvSpPr>
          <p:cNvPr id="441348" name="Titel 1"/>
          <p:cNvSpPr>
            <a:spLocks noGrp="1"/>
          </p:cNvSpPr>
          <p:nvPr>
            <p:ph type="title"/>
          </p:nvPr>
        </p:nvSpPr>
        <p:spPr>
          <a:xfrm>
            <a:off x="115888" y="115888"/>
            <a:ext cx="8229600" cy="1143000"/>
          </a:xfrm>
        </p:spPr>
        <p:txBody>
          <a:bodyPr/>
          <a:lstStyle/>
          <a:p>
            <a:r>
              <a:rPr lang="de-AT" smtClean="0"/>
              <a:t>O.Ö. Energiesparverband</a:t>
            </a:r>
            <a:br>
              <a:rPr lang="de-AT" smtClean="0"/>
            </a:br>
            <a:r>
              <a:rPr lang="de-AT" sz="2000" smtClean="0"/>
              <a:t>Energy Agency </a:t>
            </a:r>
            <a:r>
              <a:rPr lang="de-AT" sz="1800" smtClean="0"/>
              <a:t>of the </a:t>
            </a:r>
            <a:r>
              <a:rPr lang="de-AT" sz="2000" smtClean="0"/>
              <a:t>Region </a:t>
            </a:r>
            <a:r>
              <a:rPr lang="de-AT" sz="1800" smtClean="0"/>
              <a:t>of </a:t>
            </a:r>
            <a:r>
              <a:rPr lang="de-AT" sz="2200" smtClean="0"/>
              <a:t>Upper Austria</a:t>
            </a:r>
            <a:br>
              <a:rPr lang="de-AT" sz="2200" smtClean="0"/>
            </a:br>
            <a:endParaRPr lang="de-AT" sz="2200" smtClean="0"/>
          </a:p>
        </p:txBody>
      </p:sp>
      <p:pic>
        <p:nvPicPr>
          <p:cNvPr id="441349" name="Grafik 5"/>
          <p:cNvPicPr>
            <a:picLocks noChangeAspect="1"/>
          </p:cNvPicPr>
          <p:nvPr/>
        </p:nvPicPr>
        <p:blipFill>
          <a:blip r:embed="rId4"/>
          <a:srcRect/>
          <a:stretch>
            <a:fillRect/>
          </a:stretch>
        </p:blipFill>
        <p:spPr bwMode="auto">
          <a:xfrm>
            <a:off x="2857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179388" y="1587500"/>
            <a:ext cx="4392612" cy="3810000"/>
          </a:xfrm>
          <a:prstGeom prst="rect">
            <a:avLst/>
          </a:prstGeom>
          <a:noFill/>
          <a:ln>
            <a:noFill/>
          </a:ln>
          <a:extLst>
            <a:ext uri="{909E8E84-426E-40DD-AFC4-6F175D3DCCD1}"/>
            <a:ext uri="{91240B29-F687-4F45-9708-019B960494DF}"/>
          </a:extLst>
        </p:spPr>
        <p:txBody>
          <a:bodyPr>
            <a:spAutoFit/>
          </a:bodyPr>
          <a:lstStyle>
            <a:lvl1pPr marL="190500" indent="-190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0000"/>
              </a:lnSpc>
              <a:spcBef>
                <a:spcPct val="20000"/>
              </a:spcBef>
              <a:buFontTx/>
              <a:buChar char="•"/>
              <a:defRPr/>
            </a:pPr>
            <a:r>
              <a:rPr lang="en-GB" dirty="0">
                <a:solidFill>
                  <a:srgbClr val="000000"/>
                </a:solidFill>
              </a:rPr>
              <a:t>n</a:t>
            </a:r>
            <a:r>
              <a:rPr lang="en-GB" dirty="0" smtClean="0">
                <a:solidFill>
                  <a:srgbClr val="000000"/>
                </a:solidFill>
              </a:rPr>
              <a:t>etwork of renewable energy &amp; energy efficiency companies</a:t>
            </a:r>
          </a:p>
          <a:p>
            <a:pPr>
              <a:lnSpc>
                <a:spcPct val="120000"/>
              </a:lnSpc>
              <a:spcBef>
                <a:spcPct val="20000"/>
              </a:spcBef>
              <a:buFontTx/>
              <a:buChar char="•"/>
              <a:defRPr/>
            </a:pPr>
            <a:r>
              <a:rPr lang="en-GB" dirty="0" smtClean="0">
                <a:solidFill>
                  <a:srgbClr val="000000"/>
                </a:solidFill>
              </a:rPr>
              <a:t>160 partner companies</a:t>
            </a:r>
          </a:p>
          <a:p>
            <a:pPr>
              <a:lnSpc>
                <a:spcPct val="120000"/>
              </a:lnSpc>
              <a:spcBef>
                <a:spcPct val="20000"/>
              </a:spcBef>
              <a:buFontTx/>
              <a:buChar char="•"/>
              <a:defRPr/>
            </a:pPr>
            <a:r>
              <a:rPr lang="en-GB" dirty="0">
                <a:solidFill>
                  <a:srgbClr val="000000"/>
                </a:solidFill>
              </a:rPr>
              <a:t>s</a:t>
            </a:r>
            <a:r>
              <a:rPr lang="en-GB" dirty="0" smtClean="0">
                <a:solidFill>
                  <a:srgbClr val="000000"/>
                </a:solidFill>
              </a:rPr>
              <a:t>ince 2000, managed by the O.Ö. </a:t>
            </a:r>
            <a:r>
              <a:rPr lang="en-GB" dirty="0" err="1" smtClean="0">
                <a:solidFill>
                  <a:srgbClr val="000000"/>
                </a:solidFill>
              </a:rPr>
              <a:t>Energiesparverband</a:t>
            </a:r>
            <a:endParaRPr lang="en-GB" dirty="0" smtClean="0">
              <a:solidFill>
                <a:srgbClr val="000000"/>
              </a:solidFill>
            </a:endParaRPr>
          </a:p>
          <a:p>
            <a:pPr>
              <a:lnSpc>
                <a:spcPct val="120000"/>
              </a:lnSpc>
              <a:spcBef>
                <a:spcPct val="20000"/>
              </a:spcBef>
              <a:buFontTx/>
              <a:buChar char="•"/>
              <a:defRPr/>
            </a:pPr>
            <a:r>
              <a:rPr lang="en-GB" dirty="0" smtClean="0">
                <a:solidFill>
                  <a:srgbClr val="000000"/>
                </a:solidFill>
              </a:rPr>
              <a:t>main business fields</a:t>
            </a:r>
          </a:p>
          <a:p>
            <a:pPr marL="457200" lvl="1" indent="0">
              <a:lnSpc>
                <a:spcPct val="120000"/>
              </a:lnSpc>
              <a:spcBef>
                <a:spcPct val="20000"/>
              </a:spcBef>
              <a:defRPr/>
            </a:pPr>
            <a:r>
              <a:rPr lang="en-US" dirty="0"/>
              <a:t>- biomass heating</a:t>
            </a:r>
            <a:br>
              <a:rPr lang="en-US" dirty="0"/>
            </a:br>
            <a:r>
              <a:rPr lang="en-US" dirty="0"/>
              <a:t>- solar heating</a:t>
            </a:r>
            <a:br>
              <a:rPr lang="en-US" dirty="0"/>
            </a:br>
            <a:r>
              <a:rPr lang="en-US" dirty="0"/>
              <a:t>- energy efficient buildings</a:t>
            </a:r>
          </a:p>
          <a:p>
            <a:pPr lvl="1">
              <a:lnSpc>
                <a:spcPct val="120000"/>
              </a:lnSpc>
              <a:spcBef>
                <a:spcPct val="20000"/>
              </a:spcBef>
              <a:buFontTx/>
              <a:buChar char="•"/>
              <a:defRPr/>
            </a:pPr>
            <a:endParaRPr lang="en-GB" dirty="0">
              <a:solidFill>
                <a:srgbClr val="000000"/>
              </a:solidFill>
            </a:endParaRPr>
          </a:p>
        </p:txBody>
      </p:sp>
      <p:sp>
        <p:nvSpPr>
          <p:cNvPr id="443394" name="Text Box 7"/>
          <p:cNvSpPr txBox="1">
            <a:spLocks noChangeArrowheads="1"/>
          </p:cNvSpPr>
          <p:nvPr/>
        </p:nvSpPr>
        <p:spPr bwMode="auto">
          <a:xfrm>
            <a:off x="5724525" y="1939925"/>
            <a:ext cx="3095625" cy="2736850"/>
          </a:xfrm>
          <a:prstGeom prst="rect">
            <a:avLst/>
          </a:prstGeom>
          <a:noFill/>
          <a:ln w="9525">
            <a:noFill/>
            <a:miter lim="800000"/>
            <a:headEnd/>
            <a:tailEnd/>
          </a:ln>
        </p:spPr>
        <p:txBody>
          <a:bodyPr>
            <a:spAutoFit/>
          </a:bodyPr>
          <a:lstStyle/>
          <a:p>
            <a:pPr marL="190500" indent="-190500" eaLnBrk="0" hangingPunct="0">
              <a:lnSpc>
                <a:spcPct val="120000"/>
              </a:lnSpc>
              <a:spcBef>
                <a:spcPct val="20000"/>
              </a:spcBef>
              <a:buFontTx/>
              <a:buChar char="•"/>
            </a:pPr>
            <a:r>
              <a:rPr lang="en-GB">
                <a:solidFill>
                  <a:srgbClr val="000000"/>
                </a:solidFill>
                <a:cs typeface="Arial" charset="0"/>
              </a:rPr>
              <a:t>information</a:t>
            </a:r>
          </a:p>
          <a:p>
            <a:pPr marL="190500" indent="-190500" eaLnBrk="0" hangingPunct="0">
              <a:lnSpc>
                <a:spcPct val="120000"/>
              </a:lnSpc>
              <a:spcBef>
                <a:spcPct val="20000"/>
              </a:spcBef>
              <a:buFontTx/>
              <a:buChar char="•"/>
            </a:pPr>
            <a:r>
              <a:rPr lang="en-GB">
                <a:solidFill>
                  <a:srgbClr val="000000"/>
                </a:solidFill>
                <a:cs typeface="Arial" charset="0"/>
              </a:rPr>
              <a:t>training</a:t>
            </a:r>
          </a:p>
          <a:p>
            <a:pPr marL="190500" indent="-190500" eaLnBrk="0" hangingPunct="0">
              <a:lnSpc>
                <a:spcPct val="120000"/>
              </a:lnSpc>
              <a:spcBef>
                <a:spcPct val="20000"/>
              </a:spcBef>
              <a:buFontTx/>
              <a:buChar char="•"/>
            </a:pPr>
            <a:r>
              <a:rPr lang="en-GB">
                <a:solidFill>
                  <a:srgbClr val="000000"/>
                </a:solidFill>
                <a:cs typeface="Arial" charset="0"/>
              </a:rPr>
              <a:t>cooperation</a:t>
            </a:r>
          </a:p>
          <a:p>
            <a:pPr marL="190500" indent="-190500" eaLnBrk="0" hangingPunct="0">
              <a:lnSpc>
                <a:spcPct val="120000"/>
              </a:lnSpc>
              <a:spcBef>
                <a:spcPct val="20000"/>
              </a:spcBef>
              <a:buFontTx/>
              <a:buChar char="•"/>
            </a:pPr>
            <a:r>
              <a:rPr lang="en-GB">
                <a:solidFill>
                  <a:srgbClr val="000000"/>
                </a:solidFill>
                <a:cs typeface="Arial" charset="0"/>
              </a:rPr>
              <a:t>R&amp;D</a:t>
            </a:r>
          </a:p>
          <a:p>
            <a:pPr marL="190500" indent="-190500" eaLnBrk="0" hangingPunct="0">
              <a:lnSpc>
                <a:spcPct val="120000"/>
              </a:lnSpc>
              <a:spcBef>
                <a:spcPct val="20000"/>
              </a:spcBef>
              <a:buFontTx/>
              <a:buChar char="•"/>
            </a:pPr>
            <a:r>
              <a:rPr lang="en-GB">
                <a:solidFill>
                  <a:srgbClr val="000000"/>
                </a:solidFill>
                <a:cs typeface="Arial" charset="0"/>
              </a:rPr>
              <a:t>export activities</a:t>
            </a:r>
          </a:p>
          <a:p>
            <a:pPr marL="190500" indent="-190500" eaLnBrk="0" hangingPunct="0">
              <a:lnSpc>
                <a:spcPct val="120000"/>
              </a:lnSpc>
              <a:spcBef>
                <a:spcPct val="20000"/>
              </a:spcBef>
              <a:buFontTx/>
              <a:buChar char="•"/>
            </a:pPr>
            <a:r>
              <a:rPr lang="en-GB">
                <a:solidFill>
                  <a:srgbClr val="000000"/>
                </a:solidFill>
                <a:cs typeface="Arial" charset="0"/>
              </a:rPr>
              <a:t>marketing and PR</a:t>
            </a:r>
          </a:p>
          <a:p>
            <a:pPr marL="190500" indent="-190500" eaLnBrk="0" hangingPunct="0">
              <a:lnSpc>
                <a:spcPct val="120000"/>
              </a:lnSpc>
              <a:spcBef>
                <a:spcPct val="20000"/>
              </a:spcBef>
              <a:buFontTx/>
              <a:buChar char="•"/>
            </a:pPr>
            <a:r>
              <a:rPr lang="en-GB">
                <a:solidFill>
                  <a:srgbClr val="000000"/>
                </a:solidFill>
                <a:cs typeface="Arial" charset="0"/>
                <a:hlinkClick r:id="rId3"/>
              </a:rPr>
              <a:t>www.oec-en.at</a:t>
            </a:r>
            <a:r>
              <a:rPr lang="en-GB">
                <a:solidFill>
                  <a:srgbClr val="000000"/>
                </a:solidFill>
                <a:cs typeface="Arial" charset="0"/>
              </a:rPr>
              <a:t>  </a:t>
            </a:r>
          </a:p>
        </p:txBody>
      </p:sp>
      <p:sp>
        <p:nvSpPr>
          <p:cNvPr id="6149" name="Text Box 9"/>
          <p:cNvSpPr txBox="1">
            <a:spLocks noChangeArrowheads="1"/>
          </p:cNvSpPr>
          <p:nvPr/>
        </p:nvSpPr>
        <p:spPr bwMode="auto">
          <a:xfrm>
            <a:off x="5724525" y="1570038"/>
            <a:ext cx="3024188" cy="369887"/>
          </a:xfrm>
          <a:prstGeom prst="rect">
            <a:avLst/>
          </a:prstGeom>
          <a:solidFill>
            <a:schemeClr val="accent3">
              <a:lumMod val="40000"/>
              <a:lumOff val="60000"/>
            </a:schemeClr>
          </a:solidFill>
          <a:ln w="15875">
            <a:solidFill>
              <a:schemeClr val="bg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GB" b="1" dirty="0" smtClean="0">
                <a:solidFill>
                  <a:srgbClr val="000000"/>
                </a:solidFill>
              </a:rPr>
              <a:t>Main fields of activities:</a:t>
            </a:r>
            <a:endParaRPr lang="en-GB" b="1" dirty="0">
              <a:solidFill>
                <a:srgbClr val="000000"/>
              </a:solidFill>
            </a:endParaRPr>
          </a:p>
        </p:txBody>
      </p:sp>
      <p:sp>
        <p:nvSpPr>
          <p:cNvPr id="443396" name="Titel 2"/>
          <p:cNvSpPr>
            <a:spLocks noGrp="1"/>
          </p:cNvSpPr>
          <p:nvPr>
            <p:ph type="title"/>
          </p:nvPr>
        </p:nvSpPr>
        <p:spPr>
          <a:xfrm>
            <a:off x="96838" y="115888"/>
            <a:ext cx="8229600" cy="1143000"/>
          </a:xfrm>
        </p:spPr>
        <p:txBody>
          <a:bodyPr/>
          <a:lstStyle/>
          <a:p>
            <a:r>
              <a:rPr lang="de-AT" smtClean="0"/>
              <a:t>Oekoenergie-Cluster Upper Austria </a:t>
            </a:r>
            <a:br>
              <a:rPr lang="de-AT" smtClean="0"/>
            </a:br>
            <a:r>
              <a:rPr lang="de-AT" smtClean="0"/>
              <a:t>(OEC)</a:t>
            </a:r>
            <a:r>
              <a:rPr lang="de-AT" sz="2000" smtClean="0"/>
              <a:t/>
            </a:r>
            <a:br>
              <a:rPr lang="de-AT" sz="2000" smtClean="0"/>
            </a:br>
            <a:endParaRPr lang="de-AT" sz="1600" smtClean="0"/>
          </a:p>
        </p:txBody>
      </p:sp>
      <p:pic>
        <p:nvPicPr>
          <p:cNvPr id="443397" name="Picture 5" descr="OEC-CL_RGB"/>
          <p:cNvPicPr>
            <a:picLocks noChangeAspect="1" noChangeArrowheads="1"/>
          </p:cNvPicPr>
          <p:nvPr/>
        </p:nvPicPr>
        <p:blipFill>
          <a:blip r:embed="rId4"/>
          <a:srcRect/>
          <a:stretch>
            <a:fillRect/>
          </a:stretch>
        </p:blipFill>
        <p:spPr bwMode="auto">
          <a:xfrm>
            <a:off x="900113" y="5195888"/>
            <a:ext cx="2270125" cy="825500"/>
          </a:xfrm>
          <a:prstGeom prst="rect">
            <a:avLst/>
          </a:prstGeom>
          <a:noFill/>
          <a:ln w="9525">
            <a:noFill/>
            <a:miter lim="800000"/>
            <a:headEnd/>
            <a:tailEnd/>
          </a:ln>
        </p:spPr>
      </p:pic>
      <p:sp>
        <p:nvSpPr>
          <p:cNvPr id="443398" name="Text Box 6"/>
          <p:cNvSpPr txBox="1">
            <a:spLocks noChangeArrowheads="1"/>
          </p:cNvSpPr>
          <p:nvPr/>
        </p:nvSpPr>
        <p:spPr bwMode="auto">
          <a:xfrm>
            <a:off x="3656013" y="4821238"/>
            <a:ext cx="5092700" cy="1200150"/>
          </a:xfrm>
          <a:prstGeom prst="rect">
            <a:avLst/>
          </a:prstGeom>
          <a:solidFill>
            <a:srgbClr val="B5C8ED">
              <a:alpha val="50195"/>
            </a:srgbClr>
          </a:solidFill>
          <a:ln w="9525">
            <a:noFill/>
            <a:miter lim="800000"/>
            <a:headEnd/>
            <a:tailEnd/>
          </a:ln>
        </p:spPr>
        <p:txBody>
          <a:bodyPr>
            <a:spAutoFit/>
          </a:bodyPr>
          <a:lstStyle/>
          <a:p>
            <a:pPr>
              <a:buFontTx/>
              <a:buChar char="•"/>
            </a:pPr>
            <a:r>
              <a:rPr lang="en-US" sz="2400" b="1"/>
              <a:t> turnover: 		</a:t>
            </a:r>
            <a:r>
              <a:rPr lang="en-US" sz="2400"/>
              <a:t>1.8 billion Euro</a:t>
            </a:r>
          </a:p>
          <a:p>
            <a:pPr>
              <a:buFontTx/>
              <a:buChar char="•"/>
            </a:pPr>
            <a:r>
              <a:rPr lang="en-US" sz="2400" b="1"/>
              <a:t> employees: 	</a:t>
            </a:r>
            <a:r>
              <a:rPr lang="en-US" sz="2400"/>
              <a:t>~ 7,300</a:t>
            </a:r>
          </a:p>
          <a:p>
            <a:pPr>
              <a:buFontTx/>
              <a:buChar char="•"/>
            </a:pPr>
            <a:r>
              <a:rPr lang="en-US" sz="2400" b="1"/>
              <a:t> export share: 	</a:t>
            </a:r>
            <a:r>
              <a:rPr lang="en-US" sz="2400"/>
              <a:t>&gt; 50 %</a:t>
            </a:r>
            <a:endParaRPr lang="de-AT" sz="2400"/>
          </a:p>
        </p:txBody>
      </p:sp>
      <p:pic>
        <p:nvPicPr>
          <p:cNvPr id="443399" name="Grafik 7"/>
          <p:cNvPicPr>
            <a:picLocks noChangeAspect="1"/>
          </p:cNvPicPr>
          <p:nvPr/>
        </p:nvPicPr>
        <p:blipFill>
          <a:blip r:embed="rId5"/>
          <a:srcRect/>
          <a:stretch>
            <a:fillRect/>
          </a:stretch>
        </p:blipFill>
        <p:spPr bwMode="auto">
          <a:xfrm>
            <a:off x="214313" y="6308725"/>
            <a:ext cx="28575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3"/>
          <p:cNvSpPr>
            <a:spLocks noChangeArrowheads="1"/>
          </p:cNvSpPr>
          <p:nvPr/>
        </p:nvSpPr>
        <p:spPr bwMode="auto">
          <a:xfrm>
            <a:off x="250825" y="1449388"/>
            <a:ext cx="7308850" cy="4716462"/>
          </a:xfrm>
          <a:prstGeom prst="rect">
            <a:avLst/>
          </a:prstGeom>
          <a:noFill/>
          <a:ln w="9525">
            <a:noFill/>
            <a:miter lim="800000"/>
            <a:headEnd/>
            <a:tailEnd/>
          </a:ln>
        </p:spPr>
        <p:txBody>
          <a:bodyPr/>
          <a:lstStyle/>
          <a:p>
            <a:pPr>
              <a:spcBef>
                <a:spcPct val="40000"/>
              </a:spcBef>
              <a:buFont typeface="Arial" charset="0"/>
              <a:buNone/>
              <a:tabLst>
                <a:tab pos="1714500" algn="r"/>
                <a:tab pos="1905000" algn="l"/>
                <a:tab pos="2576513" algn="l"/>
                <a:tab pos="3138488" algn="l"/>
                <a:tab pos="3997325" algn="l"/>
              </a:tabLst>
            </a:pPr>
            <a:r>
              <a:rPr lang="de-AT" sz="2000" b="1">
                <a:solidFill>
                  <a:srgbClr val="000000"/>
                </a:solidFill>
              </a:rPr>
              <a:t>Target group:</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all companies located in Upper Austria</a:t>
            </a:r>
            <a:endParaRPr lang="de-AT" sz="2000" b="1">
              <a:solidFill>
                <a:srgbClr val="000000"/>
              </a:solidFill>
            </a:endParaRPr>
          </a:p>
          <a:p>
            <a:pPr>
              <a:spcBef>
                <a:spcPct val="40000"/>
              </a:spcBef>
              <a:buFont typeface="Arial" charset="0"/>
              <a:buNone/>
              <a:tabLst>
                <a:tab pos="1714500" algn="r"/>
                <a:tab pos="1905000" algn="l"/>
                <a:tab pos="2576513" algn="l"/>
                <a:tab pos="3138488" algn="l"/>
                <a:tab pos="3997325" algn="l"/>
              </a:tabLst>
            </a:pPr>
            <a:r>
              <a:rPr lang="de-AT" sz="2000" b="1">
                <a:solidFill>
                  <a:srgbClr val="000000"/>
                </a:solidFill>
              </a:rPr>
              <a:t>Content:</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basis advice session (2 days)</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detailed advice session (on demand) </a:t>
            </a:r>
          </a:p>
          <a:p>
            <a:pPr>
              <a:spcBef>
                <a:spcPct val="40000"/>
              </a:spcBef>
              <a:buFont typeface="Arial" charset="0"/>
              <a:buNone/>
              <a:tabLst>
                <a:tab pos="1714500" algn="r"/>
                <a:tab pos="1905000" algn="l"/>
                <a:tab pos="2576513" algn="l"/>
                <a:tab pos="3138488" algn="l"/>
                <a:tab pos="3997325" algn="l"/>
              </a:tabLst>
            </a:pPr>
            <a:r>
              <a:rPr lang="de-AT" sz="2000" b="1">
                <a:solidFill>
                  <a:srgbClr val="000000"/>
                </a:solidFill>
              </a:rPr>
              <a:t>Content:</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reduction of energy costs</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innovative RES &amp; EE technologies</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energy support programmes</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process optimisation</a:t>
            </a:r>
          </a:p>
          <a:p>
            <a:pPr>
              <a:lnSpc>
                <a:spcPct val="120000"/>
              </a:lnSpc>
              <a:buFont typeface="Arial" charset="0"/>
              <a:buChar char="•"/>
              <a:tabLst>
                <a:tab pos="1714500" algn="r"/>
                <a:tab pos="1905000" algn="l"/>
                <a:tab pos="2576513" algn="l"/>
                <a:tab pos="3138488" algn="l"/>
                <a:tab pos="3997325" algn="l"/>
              </a:tabLst>
            </a:pPr>
            <a:r>
              <a:rPr lang="de-AT" sz="2000">
                <a:solidFill>
                  <a:srgbClr val="000000"/>
                </a:solidFill>
              </a:rPr>
              <a:t> new construction/retrofitting of company building</a:t>
            </a:r>
          </a:p>
          <a:p>
            <a:pPr>
              <a:lnSpc>
                <a:spcPct val="120000"/>
              </a:lnSpc>
              <a:tabLst>
                <a:tab pos="1714500" algn="r"/>
                <a:tab pos="1905000" algn="l"/>
                <a:tab pos="2576513" algn="l"/>
                <a:tab pos="3138488" algn="l"/>
                <a:tab pos="3997325" algn="l"/>
              </a:tabLst>
            </a:pPr>
            <a:endParaRPr lang="de-AT" sz="800">
              <a:solidFill>
                <a:srgbClr val="000000"/>
              </a:solidFill>
            </a:endParaRPr>
          </a:p>
          <a:p>
            <a:pPr>
              <a:lnSpc>
                <a:spcPct val="120000"/>
              </a:lnSpc>
              <a:tabLst>
                <a:tab pos="1714500" algn="r"/>
                <a:tab pos="1905000" algn="l"/>
                <a:tab pos="2576513" algn="l"/>
                <a:tab pos="3138488" algn="l"/>
                <a:tab pos="3997325" algn="l"/>
              </a:tabLst>
            </a:pPr>
            <a:r>
              <a:rPr lang="de-AT" sz="2000">
                <a:solidFill>
                  <a:srgbClr val="000000"/>
                </a:solidFill>
              </a:rPr>
              <a:t>&gt; 2,500 advice sessions in Upper Austrian companies held!</a:t>
            </a:r>
          </a:p>
        </p:txBody>
      </p:sp>
      <p:sp>
        <p:nvSpPr>
          <p:cNvPr id="7171" name="Text Box 4"/>
          <p:cNvSpPr txBox="1">
            <a:spLocks noChangeArrowheads="1"/>
          </p:cNvSpPr>
          <p:nvPr/>
        </p:nvSpPr>
        <p:spPr bwMode="auto">
          <a:xfrm>
            <a:off x="5699125" y="1557338"/>
            <a:ext cx="3336925" cy="708025"/>
          </a:xfrm>
          <a:prstGeom prst="rect">
            <a:avLst/>
          </a:prstGeom>
          <a:solidFill>
            <a:srgbClr val="003399">
              <a:alpha val="30000"/>
            </a:srgbClr>
          </a:solidFill>
          <a:ln>
            <a:noFill/>
          </a:ln>
          <a:effectLst>
            <a:outerShdw blurRad="50800" dist="50800" dir="5400000" algn="ctr" rotWithShape="0">
              <a:schemeClr val="bg1">
                <a:lumMod val="65000"/>
              </a:schemeClr>
            </a:outerShdw>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AT" sz="2000" b="1" dirty="0" smtClean="0">
                <a:solidFill>
                  <a:srgbClr val="000000"/>
                </a:solidFill>
              </a:rPr>
              <a:t>75% </a:t>
            </a:r>
            <a:r>
              <a:rPr lang="de-AT" sz="2000" b="1" dirty="0" err="1" smtClean="0">
                <a:solidFill>
                  <a:srgbClr val="000000"/>
                </a:solidFill>
              </a:rPr>
              <a:t>of</a:t>
            </a:r>
            <a:r>
              <a:rPr lang="de-AT" sz="2000" b="1" dirty="0" smtClean="0">
                <a:solidFill>
                  <a:srgbClr val="000000"/>
                </a:solidFill>
              </a:rPr>
              <a:t> </a:t>
            </a:r>
            <a:r>
              <a:rPr lang="de-AT" sz="2000" b="1" dirty="0" err="1" smtClean="0">
                <a:solidFill>
                  <a:srgbClr val="000000"/>
                </a:solidFill>
              </a:rPr>
              <a:t>the</a:t>
            </a:r>
            <a:r>
              <a:rPr lang="de-AT" sz="2000" b="1" dirty="0" smtClean="0">
                <a:solidFill>
                  <a:srgbClr val="000000"/>
                </a:solidFill>
              </a:rPr>
              <a:t> </a:t>
            </a:r>
            <a:r>
              <a:rPr lang="de-AT" sz="2000" b="1" dirty="0" err="1" smtClean="0">
                <a:solidFill>
                  <a:srgbClr val="000000"/>
                </a:solidFill>
              </a:rPr>
              <a:t>costs</a:t>
            </a:r>
            <a:r>
              <a:rPr lang="de-AT" sz="2000" b="1" dirty="0" smtClean="0">
                <a:solidFill>
                  <a:srgbClr val="000000"/>
                </a:solidFill>
              </a:rPr>
              <a:t> </a:t>
            </a:r>
            <a:r>
              <a:rPr lang="de-AT" sz="2000" b="1" dirty="0" err="1" smtClean="0">
                <a:solidFill>
                  <a:srgbClr val="000000"/>
                </a:solidFill>
              </a:rPr>
              <a:t>are</a:t>
            </a:r>
            <a:r>
              <a:rPr lang="de-AT" sz="2000" b="1" dirty="0" smtClean="0">
                <a:solidFill>
                  <a:srgbClr val="000000"/>
                </a:solidFill>
              </a:rPr>
              <a:t> </a:t>
            </a:r>
            <a:r>
              <a:rPr lang="de-AT" sz="2000" b="1" dirty="0" err="1" smtClean="0">
                <a:solidFill>
                  <a:srgbClr val="000000"/>
                </a:solidFill>
              </a:rPr>
              <a:t>subsidised</a:t>
            </a:r>
            <a:endParaRPr lang="de-AT" sz="2000" b="1" dirty="0" smtClean="0">
              <a:solidFill>
                <a:srgbClr val="000000"/>
              </a:solidFill>
            </a:endParaRPr>
          </a:p>
        </p:txBody>
      </p:sp>
      <p:pic>
        <p:nvPicPr>
          <p:cNvPr id="2" name="Grafik 1"/>
          <p:cNvPicPr>
            <a:picLocks noChangeAspect="1"/>
          </p:cNvPicPr>
          <p:nvPr/>
        </p:nvPicPr>
        <p:blipFill>
          <a:blip r:embed="rId3"/>
          <a:stretch>
            <a:fillRect/>
          </a:stretch>
        </p:blipFill>
        <p:spPr>
          <a:xfrm>
            <a:off x="5699125" y="2420938"/>
            <a:ext cx="1836738" cy="2622550"/>
          </a:xfrm>
          <a:prstGeom prst="rect">
            <a:avLst/>
          </a:prstGeom>
          <a:effectLst>
            <a:outerShdw blurRad="50800" dist="50800" dir="5400000" algn="ctr" rotWithShape="0">
              <a:schemeClr val="bg1">
                <a:lumMod val="65000"/>
              </a:schemeClr>
            </a:outerShdw>
          </a:effectLst>
        </p:spPr>
      </p:pic>
      <p:pic>
        <p:nvPicPr>
          <p:cNvPr id="3" name="Grafik 2"/>
          <p:cNvPicPr>
            <a:picLocks noChangeAspect="1"/>
          </p:cNvPicPr>
          <p:nvPr/>
        </p:nvPicPr>
        <p:blipFill>
          <a:blip r:embed="rId4"/>
          <a:stretch>
            <a:fillRect/>
          </a:stretch>
        </p:blipFill>
        <p:spPr>
          <a:xfrm>
            <a:off x="7140575" y="3213100"/>
            <a:ext cx="1895475" cy="2622550"/>
          </a:xfrm>
          <a:prstGeom prst="rect">
            <a:avLst/>
          </a:prstGeom>
          <a:effectLst>
            <a:outerShdw blurRad="50800" dist="50800" dir="5400000" algn="ctr" rotWithShape="0">
              <a:schemeClr val="bg1">
                <a:lumMod val="65000"/>
              </a:schemeClr>
            </a:outerShdw>
          </a:effectLst>
        </p:spPr>
      </p:pic>
      <p:sp>
        <p:nvSpPr>
          <p:cNvPr id="445445" name="Titel 3"/>
          <p:cNvSpPr>
            <a:spLocks noGrp="1"/>
          </p:cNvSpPr>
          <p:nvPr>
            <p:ph type="title"/>
          </p:nvPr>
        </p:nvSpPr>
        <p:spPr>
          <a:xfrm>
            <a:off x="107950" y="115888"/>
            <a:ext cx="8229600" cy="1143000"/>
          </a:xfrm>
        </p:spPr>
        <p:txBody>
          <a:bodyPr/>
          <a:lstStyle/>
          <a:p>
            <a:r>
              <a:rPr lang="de-AT" smtClean="0"/>
              <a:t>Energy Advice Service for Companies</a:t>
            </a:r>
          </a:p>
        </p:txBody>
      </p:sp>
      <p:pic>
        <p:nvPicPr>
          <p:cNvPr id="445446" name="Grafik 6"/>
          <p:cNvPicPr>
            <a:picLocks noChangeAspect="1"/>
          </p:cNvPicPr>
          <p:nvPr/>
        </p:nvPicPr>
        <p:blipFill>
          <a:blip r:embed="rId5"/>
          <a:srcRect/>
          <a:stretch>
            <a:fillRect/>
          </a:stretch>
        </p:blipFill>
        <p:spPr bwMode="auto">
          <a:xfrm>
            <a:off x="3238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611188" y="1628775"/>
            <a:ext cx="4164012" cy="2232025"/>
          </a:xfrm>
          <a:prstGeom prst="rect">
            <a:avLst/>
          </a:prstGeom>
          <a:solidFill>
            <a:schemeClr val="accent3">
              <a:lumMod val="40000"/>
              <a:lumOff val="60000"/>
              <a:alpha val="30000"/>
            </a:schemeClr>
          </a:solidFill>
          <a:ln>
            <a:solidFill>
              <a:srgbClr val="265EA2"/>
            </a:solidFill>
          </a:ln>
          <a:extLst/>
        </p:spPr>
        <p:txBody>
          <a:bodyPr>
            <a:spAutoFit/>
          </a:bodyPr>
          <a:lstStyle>
            <a:lvl1pPr marL="1762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5000"/>
              </a:lnSpc>
              <a:defRPr/>
            </a:pPr>
            <a:r>
              <a:rPr lang="de-AT" sz="2000" b="1" dirty="0">
                <a:solidFill>
                  <a:prstClr val="black"/>
                </a:solidFill>
              </a:rPr>
              <a:t>1994 - 1999</a:t>
            </a:r>
          </a:p>
          <a:p>
            <a:pPr>
              <a:lnSpc>
                <a:spcPct val="115000"/>
              </a:lnSpc>
              <a:buFontTx/>
              <a:buChar char="•"/>
              <a:defRPr/>
            </a:pPr>
            <a:r>
              <a:rPr lang="de-AT" sz="2000" dirty="0">
                <a:solidFill>
                  <a:prstClr val="black"/>
                </a:solidFill>
              </a:rPr>
              <a:t>30 % </a:t>
            </a:r>
            <a:r>
              <a:rPr lang="de-AT" sz="2000" dirty="0" err="1">
                <a:solidFill>
                  <a:prstClr val="black"/>
                </a:solidFill>
              </a:rPr>
              <a:t>renewable</a:t>
            </a:r>
            <a:r>
              <a:rPr lang="de-AT" sz="2000" dirty="0">
                <a:solidFill>
                  <a:prstClr val="black"/>
                </a:solidFill>
              </a:rPr>
              <a:t> </a:t>
            </a:r>
            <a:r>
              <a:rPr lang="de-AT" sz="2000" dirty="0" err="1">
                <a:solidFill>
                  <a:prstClr val="black"/>
                </a:solidFill>
              </a:rPr>
              <a:t>energy</a:t>
            </a:r>
            <a:r>
              <a:rPr lang="de-AT" sz="2000" dirty="0">
                <a:solidFill>
                  <a:prstClr val="black"/>
                </a:solidFill>
              </a:rPr>
              <a:t> </a:t>
            </a:r>
            <a:br>
              <a:rPr lang="de-AT" sz="2000" dirty="0">
                <a:solidFill>
                  <a:prstClr val="black"/>
                </a:solidFill>
              </a:rPr>
            </a:br>
            <a:r>
              <a:rPr lang="de-AT" sz="2000" dirty="0">
                <a:solidFill>
                  <a:prstClr val="black"/>
                </a:solidFill>
              </a:rPr>
              <a:t>(</a:t>
            </a:r>
            <a:r>
              <a:rPr lang="de-AT" sz="2000" dirty="0" err="1">
                <a:solidFill>
                  <a:prstClr val="black"/>
                </a:solidFill>
              </a:rPr>
              <a:t>hydro</a:t>
            </a:r>
            <a:r>
              <a:rPr lang="de-AT" sz="2000" dirty="0">
                <a:solidFill>
                  <a:prstClr val="black"/>
                </a:solidFill>
              </a:rPr>
              <a:t>, </a:t>
            </a:r>
            <a:r>
              <a:rPr lang="de-AT" sz="2000" dirty="0" err="1">
                <a:solidFill>
                  <a:prstClr val="black"/>
                </a:solidFill>
              </a:rPr>
              <a:t>wood</a:t>
            </a:r>
            <a:r>
              <a:rPr lang="de-AT" sz="2000" dirty="0">
                <a:solidFill>
                  <a:prstClr val="black"/>
                </a:solidFill>
              </a:rPr>
              <a:t> </a:t>
            </a:r>
            <a:r>
              <a:rPr lang="de-AT" sz="2000" dirty="0" err="1">
                <a:solidFill>
                  <a:prstClr val="black"/>
                </a:solidFill>
              </a:rPr>
              <a:t>biomass</a:t>
            </a:r>
            <a:r>
              <a:rPr lang="de-AT" sz="2000" dirty="0">
                <a:solidFill>
                  <a:prstClr val="black"/>
                </a:solidFill>
              </a:rPr>
              <a:t>, solar)</a:t>
            </a:r>
          </a:p>
          <a:p>
            <a:pPr>
              <a:lnSpc>
                <a:spcPct val="115000"/>
              </a:lnSpc>
              <a:buFontTx/>
              <a:buChar char="•"/>
              <a:defRPr/>
            </a:pPr>
            <a:r>
              <a:rPr lang="de-AT" sz="2000" dirty="0" err="1">
                <a:solidFill>
                  <a:prstClr val="black"/>
                </a:solidFill>
              </a:rPr>
              <a:t>energy</a:t>
            </a:r>
            <a:r>
              <a:rPr lang="de-AT" sz="2000" dirty="0">
                <a:solidFill>
                  <a:prstClr val="black"/>
                </a:solidFill>
              </a:rPr>
              <a:t> </a:t>
            </a:r>
            <a:r>
              <a:rPr lang="de-AT" sz="2000" dirty="0" err="1">
                <a:solidFill>
                  <a:prstClr val="black"/>
                </a:solidFill>
              </a:rPr>
              <a:t>consumption</a:t>
            </a:r>
            <a:r>
              <a:rPr lang="de-AT" sz="2000" dirty="0">
                <a:solidFill>
                  <a:prstClr val="black"/>
                </a:solidFill>
              </a:rPr>
              <a:t> in </a:t>
            </a:r>
            <a:br>
              <a:rPr lang="de-AT" sz="2000" dirty="0">
                <a:solidFill>
                  <a:prstClr val="black"/>
                </a:solidFill>
              </a:rPr>
            </a:br>
            <a:r>
              <a:rPr lang="de-AT" sz="2000" dirty="0" err="1">
                <a:solidFill>
                  <a:prstClr val="black"/>
                </a:solidFill>
              </a:rPr>
              <a:t>new</a:t>
            </a:r>
            <a:r>
              <a:rPr lang="de-AT" sz="2000" dirty="0">
                <a:solidFill>
                  <a:prstClr val="black"/>
                </a:solidFill>
              </a:rPr>
              <a:t> </a:t>
            </a:r>
            <a:r>
              <a:rPr lang="de-AT" sz="2000" dirty="0" err="1">
                <a:solidFill>
                  <a:prstClr val="black"/>
                </a:solidFill>
              </a:rPr>
              <a:t>housing</a:t>
            </a:r>
            <a:r>
              <a:rPr lang="de-AT" sz="2000" dirty="0">
                <a:solidFill>
                  <a:prstClr val="black"/>
                </a:solidFill>
              </a:rPr>
              <a:t> </a:t>
            </a:r>
            <a:r>
              <a:rPr lang="de-AT" sz="2000" dirty="0" err="1">
                <a:solidFill>
                  <a:prstClr val="black"/>
                </a:solidFill>
              </a:rPr>
              <a:t>reduced</a:t>
            </a:r>
            <a:r>
              <a:rPr lang="de-AT" sz="2000" dirty="0">
                <a:solidFill>
                  <a:prstClr val="black"/>
                </a:solidFill>
              </a:rPr>
              <a:t> </a:t>
            </a:r>
            <a:r>
              <a:rPr lang="de-AT" sz="2000" dirty="0" err="1">
                <a:solidFill>
                  <a:prstClr val="black"/>
                </a:solidFill>
              </a:rPr>
              <a:t>by</a:t>
            </a:r>
            <a:r>
              <a:rPr lang="de-AT" sz="2000" dirty="0">
                <a:solidFill>
                  <a:prstClr val="black"/>
                </a:solidFill>
              </a:rPr>
              <a:t> 30 %</a:t>
            </a:r>
          </a:p>
          <a:p>
            <a:pPr>
              <a:lnSpc>
                <a:spcPct val="115000"/>
              </a:lnSpc>
              <a:buFontTx/>
              <a:buChar char="•"/>
              <a:defRPr/>
            </a:pPr>
            <a:r>
              <a:rPr lang="de-AT" sz="2000" dirty="0">
                <a:solidFill>
                  <a:prstClr val="black"/>
                </a:solidFill>
              </a:rPr>
              <a:t>15,000 </a:t>
            </a:r>
            <a:r>
              <a:rPr lang="de-AT" sz="2000" dirty="0" err="1">
                <a:solidFill>
                  <a:prstClr val="black"/>
                </a:solidFill>
              </a:rPr>
              <a:t>jobs</a:t>
            </a:r>
            <a:endParaRPr lang="de-AT" sz="2000" dirty="0">
              <a:solidFill>
                <a:prstClr val="black"/>
              </a:solidFill>
            </a:endParaRPr>
          </a:p>
        </p:txBody>
      </p:sp>
      <p:sp>
        <p:nvSpPr>
          <p:cNvPr id="5125" name="Text Box 5"/>
          <p:cNvSpPr txBox="1">
            <a:spLocks noChangeArrowheads="1"/>
          </p:cNvSpPr>
          <p:nvPr/>
        </p:nvSpPr>
        <p:spPr bwMode="auto">
          <a:xfrm>
            <a:off x="4932363" y="1628775"/>
            <a:ext cx="3814762" cy="2232025"/>
          </a:xfrm>
          <a:prstGeom prst="rect">
            <a:avLst/>
          </a:prstGeom>
          <a:solidFill>
            <a:schemeClr val="accent3">
              <a:lumMod val="40000"/>
              <a:lumOff val="60000"/>
              <a:alpha val="30000"/>
            </a:schemeClr>
          </a:solidFill>
          <a:ln>
            <a:solidFill>
              <a:srgbClr val="265EA2"/>
            </a:solidFill>
          </a:ln>
          <a:extLst/>
        </p:spPr>
        <p:txBody>
          <a:bodyPr>
            <a:spAutoFit/>
          </a:bodyPr>
          <a:lstStyle>
            <a:lvl1pPr marL="1762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5000"/>
              </a:lnSpc>
              <a:defRPr/>
            </a:pPr>
            <a:r>
              <a:rPr lang="de-AT" sz="2000" b="1" dirty="0">
                <a:solidFill>
                  <a:prstClr val="black"/>
                </a:solidFill>
              </a:rPr>
              <a:t>2000 - 2010</a:t>
            </a:r>
          </a:p>
          <a:p>
            <a:pPr>
              <a:lnSpc>
                <a:spcPct val="115000"/>
              </a:lnSpc>
              <a:buFontTx/>
              <a:buChar char="•"/>
              <a:defRPr/>
            </a:pPr>
            <a:r>
              <a:rPr lang="de-AT" sz="2000" dirty="0">
                <a:solidFill>
                  <a:prstClr val="black"/>
                </a:solidFill>
              </a:rPr>
              <a:t>double </a:t>
            </a:r>
            <a:r>
              <a:rPr lang="de-AT" sz="2000" dirty="0" err="1">
                <a:solidFill>
                  <a:prstClr val="black"/>
                </a:solidFill>
              </a:rPr>
              <a:t>biomass</a:t>
            </a:r>
            <a:r>
              <a:rPr lang="de-AT" sz="2000" dirty="0">
                <a:solidFill>
                  <a:prstClr val="black"/>
                </a:solidFill>
              </a:rPr>
              <a:t> &amp; solar</a:t>
            </a:r>
          </a:p>
          <a:p>
            <a:pPr>
              <a:lnSpc>
                <a:spcPct val="115000"/>
              </a:lnSpc>
              <a:buFontTx/>
              <a:buChar char="•"/>
              <a:defRPr/>
            </a:pPr>
            <a:r>
              <a:rPr lang="de-DE" sz="2000" dirty="0">
                <a:solidFill>
                  <a:prstClr val="black"/>
                </a:solidFill>
              </a:rPr>
              <a:t>1 % </a:t>
            </a:r>
            <a:r>
              <a:rPr lang="de-DE" sz="2000" dirty="0" err="1">
                <a:solidFill>
                  <a:prstClr val="black"/>
                </a:solidFill>
              </a:rPr>
              <a:t>energy</a:t>
            </a:r>
            <a:r>
              <a:rPr lang="de-DE" sz="2000" dirty="0">
                <a:solidFill>
                  <a:prstClr val="black"/>
                </a:solidFill>
              </a:rPr>
              <a:t> </a:t>
            </a:r>
            <a:r>
              <a:rPr lang="de-DE" sz="2000" dirty="0" err="1">
                <a:solidFill>
                  <a:prstClr val="black"/>
                </a:solidFill>
              </a:rPr>
              <a:t>saving</a:t>
            </a:r>
            <a:r>
              <a:rPr lang="de-DE" sz="2000" dirty="0">
                <a:solidFill>
                  <a:prstClr val="black"/>
                </a:solidFill>
              </a:rPr>
              <a:t>/</a:t>
            </a:r>
            <a:r>
              <a:rPr lang="de-DE" sz="2000" dirty="0" err="1">
                <a:solidFill>
                  <a:prstClr val="black"/>
                </a:solidFill>
              </a:rPr>
              <a:t>year</a:t>
            </a:r>
            <a:endParaRPr lang="de-DE" sz="2000" dirty="0">
              <a:solidFill>
                <a:prstClr val="black"/>
              </a:solidFill>
            </a:endParaRPr>
          </a:p>
          <a:p>
            <a:pPr>
              <a:lnSpc>
                <a:spcPct val="115000"/>
              </a:lnSpc>
              <a:buFontTx/>
              <a:buChar char="•"/>
              <a:defRPr/>
            </a:pPr>
            <a:r>
              <a:rPr lang="de-DE" sz="2000" dirty="0">
                <a:solidFill>
                  <a:prstClr val="black"/>
                </a:solidFill>
              </a:rPr>
              <a:t>1.5 % </a:t>
            </a:r>
            <a:r>
              <a:rPr lang="de-DE" sz="2000" dirty="0" err="1">
                <a:solidFill>
                  <a:prstClr val="black"/>
                </a:solidFill>
              </a:rPr>
              <a:t>energy</a:t>
            </a:r>
            <a:r>
              <a:rPr lang="de-DE" sz="2000" dirty="0">
                <a:solidFill>
                  <a:prstClr val="black"/>
                </a:solidFill>
              </a:rPr>
              <a:t> </a:t>
            </a:r>
            <a:r>
              <a:rPr lang="de-DE" sz="2000" dirty="0" err="1">
                <a:solidFill>
                  <a:prstClr val="black"/>
                </a:solidFill>
              </a:rPr>
              <a:t>savings</a:t>
            </a:r>
            <a:r>
              <a:rPr lang="de-DE" sz="2000" dirty="0">
                <a:solidFill>
                  <a:prstClr val="black"/>
                </a:solidFill>
              </a:rPr>
              <a:t> in </a:t>
            </a:r>
            <a:br>
              <a:rPr lang="de-DE" sz="2000" dirty="0">
                <a:solidFill>
                  <a:prstClr val="black"/>
                </a:solidFill>
              </a:rPr>
            </a:br>
            <a:r>
              <a:rPr lang="de-DE" sz="2000" dirty="0" err="1">
                <a:solidFill>
                  <a:prstClr val="black"/>
                </a:solidFill>
              </a:rPr>
              <a:t>the</a:t>
            </a:r>
            <a:r>
              <a:rPr lang="de-DE" sz="2000" dirty="0">
                <a:solidFill>
                  <a:prstClr val="black"/>
                </a:solidFill>
              </a:rPr>
              <a:t> </a:t>
            </a:r>
            <a:r>
              <a:rPr lang="de-DE" sz="2000" dirty="0" err="1">
                <a:solidFill>
                  <a:prstClr val="black"/>
                </a:solidFill>
              </a:rPr>
              <a:t>public</a:t>
            </a:r>
            <a:r>
              <a:rPr lang="de-DE" sz="2000" dirty="0">
                <a:solidFill>
                  <a:prstClr val="black"/>
                </a:solidFill>
              </a:rPr>
              <a:t> </a:t>
            </a:r>
            <a:r>
              <a:rPr lang="de-DE" sz="2000" dirty="0" err="1">
                <a:solidFill>
                  <a:prstClr val="black"/>
                </a:solidFill>
              </a:rPr>
              <a:t>sector</a:t>
            </a:r>
            <a:r>
              <a:rPr lang="de-DE" sz="2000" dirty="0">
                <a:solidFill>
                  <a:prstClr val="black"/>
                </a:solidFill>
              </a:rPr>
              <a:t>/</a:t>
            </a:r>
            <a:r>
              <a:rPr lang="de-DE" sz="2000" dirty="0" err="1">
                <a:solidFill>
                  <a:prstClr val="black"/>
                </a:solidFill>
              </a:rPr>
              <a:t>year</a:t>
            </a:r>
            <a:r>
              <a:rPr lang="de-DE" sz="2000" dirty="0">
                <a:solidFill>
                  <a:prstClr val="black"/>
                </a:solidFill>
              </a:rPr>
              <a:t/>
            </a:r>
            <a:br>
              <a:rPr lang="de-DE" sz="2000" dirty="0">
                <a:solidFill>
                  <a:prstClr val="black"/>
                </a:solidFill>
              </a:rPr>
            </a:br>
            <a:endParaRPr lang="de-AT" sz="2000" dirty="0">
              <a:solidFill>
                <a:prstClr val="black"/>
              </a:solidFill>
            </a:endParaRPr>
          </a:p>
        </p:txBody>
      </p:sp>
      <p:sp>
        <p:nvSpPr>
          <p:cNvPr id="5126" name="Text Box 6"/>
          <p:cNvSpPr txBox="1">
            <a:spLocks noChangeArrowheads="1"/>
          </p:cNvSpPr>
          <p:nvPr/>
        </p:nvSpPr>
        <p:spPr bwMode="auto">
          <a:xfrm>
            <a:off x="611188" y="3967163"/>
            <a:ext cx="8151812" cy="1477962"/>
          </a:xfrm>
          <a:prstGeom prst="rect">
            <a:avLst/>
          </a:prstGeom>
          <a:solidFill>
            <a:schemeClr val="accent3">
              <a:lumMod val="40000"/>
              <a:lumOff val="60000"/>
              <a:alpha val="30000"/>
            </a:schemeClr>
          </a:solidFill>
          <a:ln>
            <a:solidFill>
              <a:srgbClr val="265EA2"/>
            </a:solidFill>
          </a:ln>
          <a:extLst/>
        </p:spPr>
        <p:txBody>
          <a:bodyPr>
            <a:spAutoFit/>
          </a:bodyPr>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5000"/>
              </a:lnSpc>
              <a:defRPr/>
            </a:pPr>
            <a:r>
              <a:rPr lang="en-US" sz="2000" b="1" dirty="0">
                <a:solidFill>
                  <a:prstClr val="black"/>
                </a:solidFill>
              </a:rPr>
              <a:t>2010-2030</a:t>
            </a:r>
          </a:p>
          <a:p>
            <a:pPr>
              <a:lnSpc>
                <a:spcPct val="115000"/>
              </a:lnSpc>
              <a:buFontTx/>
              <a:buChar char="•"/>
              <a:defRPr/>
            </a:pPr>
            <a:r>
              <a:rPr lang="en-US" sz="2000" dirty="0">
                <a:solidFill>
                  <a:prstClr val="black"/>
                </a:solidFill>
              </a:rPr>
              <a:t>100 % space heating &amp; electricity from renewable energy</a:t>
            </a:r>
          </a:p>
          <a:p>
            <a:pPr>
              <a:lnSpc>
                <a:spcPct val="115000"/>
              </a:lnSpc>
              <a:buFontTx/>
              <a:buChar char="•"/>
              <a:defRPr/>
            </a:pPr>
            <a:r>
              <a:rPr lang="en-US" sz="2000" dirty="0">
                <a:solidFill>
                  <a:prstClr val="black"/>
                </a:solidFill>
              </a:rPr>
              <a:t>reduction of heat demand by 39 %</a:t>
            </a:r>
          </a:p>
          <a:p>
            <a:pPr>
              <a:lnSpc>
                <a:spcPct val="115000"/>
              </a:lnSpc>
              <a:buFontTx/>
              <a:buChar char="•"/>
              <a:defRPr/>
            </a:pPr>
            <a:r>
              <a:rPr lang="en-US" sz="2000" dirty="0">
                <a:solidFill>
                  <a:prstClr val="black"/>
                </a:solidFill>
              </a:rPr>
              <a:t>minus 65 % CO</a:t>
            </a:r>
            <a:r>
              <a:rPr lang="en-US" sz="2000" baseline="-25000" dirty="0">
                <a:solidFill>
                  <a:prstClr val="black"/>
                </a:solidFill>
              </a:rPr>
              <a:t>2</a:t>
            </a:r>
            <a:r>
              <a:rPr lang="en-US" sz="2000" dirty="0">
                <a:solidFill>
                  <a:prstClr val="black"/>
                </a:solidFill>
              </a:rPr>
              <a:t> emissions </a:t>
            </a:r>
            <a:endParaRPr lang="de-AT" sz="2000" dirty="0">
              <a:solidFill>
                <a:prstClr val="black"/>
              </a:solidFill>
            </a:endParaRPr>
          </a:p>
        </p:txBody>
      </p:sp>
      <p:sp>
        <p:nvSpPr>
          <p:cNvPr id="447492" name="Titel 3"/>
          <p:cNvSpPr>
            <a:spLocks noGrp="1"/>
          </p:cNvSpPr>
          <p:nvPr>
            <p:ph type="title"/>
          </p:nvPr>
        </p:nvSpPr>
        <p:spPr>
          <a:xfrm>
            <a:off x="107950" y="115888"/>
            <a:ext cx="8229600" cy="1143000"/>
          </a:xfrm>
        </p:spPr>
        <p:txBody>
          <a:bodyPr/>
          <a:lstStyle/>
          <a:p>
            <a:r>
              <a:rPr lang="de-AT" smtClean="0"/>
              <a:t>Energy Action Plan of Upper Austria</a:t>
            </a:r>
          </a:p>
        </p:txBody>
      </p:sp>
      <p:pic>
        <p:nvPicPr>
          <p:cNvPr id="447493" name="Grafik 5"/>
          <p:cNvPicPr>
            <a:picLocks noChangeAspect="1"/>
          </p:cNvPicPr>
          <p:nvPr/>
        </p:nvPicPr>
        <p:blipFill>
          <a:blip r:embed="rId3"/>
          <a:srcRect/>
          <a:stretch>
            <a:fillRect/>
          </a:stretch>
        </p:blipFill>
        <p:spPr bwMode="auto">
          <a:xfrm>
            <a:off x="284163" y="6308725"/>
            <a:ext cx="28575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ext Box 3"/>
          <p:cNvSpPr txBox="1">
            <a:spLocks noChangeArrowheads="1"/>
          </p:cNvSpPr>
          <p:nvPr/>
        </p:nvSpPr>
        <p:spPr bwMode="auto">
          <a:xfrm>
            <a:off x="1363663" y="4624388"/>
            <a:ext cx="1089025" cy="430212"/>
          </a:xfrm>
          <a:prstGeom prst="rect">
            <a:avLst/>
          </a:prstGeom>
          <a:noFill/>
          <a:ln w="9525">
            <a:noFill/>
            <a:miter lim="800000"/>
            <a:headEnd/>
            <a:tailEnd/>
          </a:ln>
        </p:spPr>
        <p:txBody>
          <a:bodyPr wrap="none">
            <a:spAutoFit/>
          </a:bodyPr>
          <a:lstStyle/>
          <a:p>
            <a:pPr algn="ctr"/>
            <a:r>
              <a:rPr lang="en-GB" sz="2200">
                <a:solidFill>
                  <a:srgbClr val="000000"/>
                </a:solidFill>
              </a:rPr>
              <a:t>"sticks"</a:t>
            </a:r>
          </a:p>
        </p:txBody>
      </p:sp>
      <p:sp>
        <p:nvSpPr>
          <p:cNvPr id="449538" name="Text Box 4"/>
          <p:cNvSpPr txBox="1">
            <a:spLocks noChangeArrowheads="1"/>
          </p:cNvSpPr>
          <p:nvPr/>
        </p:nvSpPr>
        <p:spPr bwMode="auto">
          <a:xfrm>
            <a:off x="3940175" y="4624388"/>
            <a:ext cx="1246188" cy="430212"/>
          </a:xfrm>
          <a:prstGeom prst="rect">
            <a:avLst/>
          </a:prstGeom>
          <a:noFill/>
          <a:ln w="9525">
            <a:noFill/>
            <a:miter lim="800000"/>
            <a:headEnd/>
            <a:tailEnd/>
          </a:ln>
        </p:spPr>
        <p:txBody>
          <a:bodyPr wrap="none">
            <a:spAutoFit/>
          </a:bodyPr>
          <a:lstStyle/>
          <a:p>
            <a:pPr algn="ctr"/>
            <a:r>
              <a:rPr lang="en-GB" sz="2200">
                <a:solidFill>
                  <a:srgbClr val="000000"/>
                </a:solidFill>
              </a:rPr>
              <a:t>"carrots"</a:t>
            </a:r>
          </a:p>
        </p:txBody>
      </p:sp>
      <p:sp>
        <p:nvSpPr>
          <p:cNvPr id="449539" name="Text Box 5"/>
          <p:cNvSpPr txBox="1">
            <a:spLocks noChangeArrowheads="1"/>
          </p:cNvSpPr>
          <p:nvPr/>
        </p:nvSpPr>
        <p:spPr bwMode="auto">
          <a:xfrm>
            <a:off x="6118225" y="4624388"/>
            <a:ext cx="1939925" cy="430212"/>
          </a:xfrm>
          <a:prstGeom prst="rect">
            <a:avLst/>
          </a:prstGeom>
          <a:noFill/>
          <a:ln w="9525">
            <a:noFill/>
            <a:miter lim="800000"/>
            <a:headEnd/>
            <a:tailEnd/>
          </a:ln>
        </p:spPr>
        <p:txBody>
          <a:bodyPr wrap="none">
            <a:spAutoFit/>
          </a:bodyPr>
          <a:lstStyle/>
          <a:p>
            <a:pPr algn="ctr"/>
            <a:r>
              <a:rPr lang="en-GB" sz="2200">
                <a:solidFill>
                  <a:srgbClr val="000000"/>
                </a:solidFill>
              </a:rPr>
              <a:t>"tambourines"</a:t>
            </a:r>
          </a:p>
        </p:txBody>
      </p:sp>
      <p:sp>
        <p:nvSpPr>
          <p:cNvPr id="449540" name="AutoShape 6"/>
          <p:cNvSpPr>
            <a:spLocks noChangeArrowheads="1"/>
          </p:cNvSpPr>
          <p:nvPr/>
        </p:nvSpPr>
        <p:spPr bwMode="auto">
          <a:xfrm>
            <a:off x="1035050" y="2241550"/>
            <a:ext cx="1728788" cy="2268538"/>
          </a:xfrm>
          <a:prstGeom prst="rect">
            <a:avLst/>
          </a:prstGeom>
          <a:gradFill rotWithShape="1">
            <a:gsLst>
              <a:gs pos="0">
                <a:srgbClr val="CE0000"/>
              </a:gs>
              <a:gs pos="50000">
                <a:srgbClr val="FF0000"/>
              </a:gs>
              <a:gs pos="100000">
                <a:srgbClr val="CE0000"/>
              </a:gs>
            </a:gsLst>
            <a:lin ang="2700000" scaled="1"/>
          </a:gradFill>
          <a:ln w="9525">
            <a:solidFill>
              <a:schemeClr val="tx1"/>
            </a:solidFill>
            <a:round/>
            <a:headEnd/>
            <a:tailEnd/>
          </a:ln>
        </p:spPr>
        <p:txBody>
          <a:bodyPr wrap="none" anchor="ctr"/>
          <a:lstStyle/>
          <a:p>
            <a:endParaRPr lang="en-US">
              <a:solidFill>
                <a:srgbClr val="000000"/>
              </a:solidFill>
            </a:endParaRPr>
          </a:p>
        </p:txBody>
      </p:sp>
      <p:sp>
        <p:nvSpPr>
          <p:cNvPr id="449541" name="AutoShape 8"/>
          <p:cNvSpPr>
            <a:spLocks noChangeArrowheads="1"/>
          </p:cNvSpPr>
          <p:nvPr/>
        </p:nvSpPr>
        <p:spPr bwMode="auto">
          <a:xfrm>
            <a:off x="3671888" y="2241550"/>
            <a:ext cx="1728787" cy="2268538"/>
          </a:xfrm>
          <a:prstGeom prst="rect">
            <a:avLst/>
          </a:prstGeom>
          <a:gradFill rotWithShape="1">
            <a:gsLst>
              <a:gs pos="0">
                <a:srgbClr val="007C00"/>
              </a:gs>
              <a:gs pos="50000">
                <a:srgbClr val="009900"/>
              </a:gs>
              <a:gs pos="100000">
                <a:srgbClr val="007C00"/>
              </a:gs>
            </a:gsLst>
            <a:lin ang="0" scaled="1"/>
          </a:gradFill>
          <a:ln w="9525">
            <a:solidFill>
              <a:schemeClr val="tx1"/>
            </a:solidFill>
            <a:round/>
            <a:headEnd/>
            <a:tailEnd/>
          </a:ln>
        </p:spPr>
        <p:txBody>
          <a:bodyPr wrap="none" anchor="ctr"/>
          <a:lstStyle/>
          <a:p>
            <a:endParaRPr lang="en-US">
              <a:solidFill>
                <a:srgbClr val="000000"/>
              </a:solidFill>
            </a:endParaRPr>
          </a:p>
        </p:txBody>
      </p:sp>
      <p:sp>
        <p:nvSpPr>
          <p:cNvPr id="34826" name="AutoShape 10"/>
          <p:cNvSpPr>
            <a:spLocks noChangeArrowheads="1"/>
          </p:cNvSpPr>
          <p:nvPr/>
        </p:nvSpPr>
        <p:spPr bwMode="auto">
          <a:xfrm>
            <a:off x="6234113" y="2241550"/>
            <a:ext cx="1728787" cy="2268538"/>
          </a:xfrm>
          <a:prstGeom prst="rect">
            <a:avLst/>
          </a:prstGeom>
          <a:gradFill rotWithShape="1">
            <a:gsLst>
              <a:gs pos="0">
                <a:schemeClr val="tx2"/>
              </a:gs>
              <a:gs pos="50000">
                <a:srgbClr val="245794"/>
              </a:gs>
              <a:gs pos="100000">
                <a:schemeClr val="tx2"/>
              </a:gs>
            </a:gsLst>
            <a:lin ang="0" scaled="1"/>
          </a:gradFill>
          <a:ln w="9525">
            <a:solidFill>
              <a:schemeClr val="tx1"/>
            </a:solidFill>
            <a:round/>
            <a:headEnd/>
            <a:tailEnd/>
          </a:ln>
        </p:spPr>
        <p:txBody>
          <a:bodyPr wrap="none" anchor="ctr"/>
          <a:lstStyle/>
          <a:p>
            <a:pPr>
              <a:defRPr/>
            </a:pPr>
            <a:endParaRPr lang="en-US">
              <a:solidFill>
                <a:prstClr val="black"/>
              </a:solidFill>
            </a:endParaRPr>
          </a:p>
        </p:txBody>
      </p:sp>
      <p:sp>
        <p:nvSpPr>
          <p:cNvPr id="449543" name="Text Box 3"/>
          <p:cNvSpPr txBox="1">
            <a:spLocks noChangeArrowheads="1"/>
          </p:cNvSpPr>
          <p:nvPr/>
        </p:nvSpPr>
        <p:spPr bwMode="auto">
          <a:xfrm>
            <a:off x="1085850" y="2990850"/>
            <a:ext cx="1646238" cy="762000"/>
          </a:xfrm>
          <a:prstGeom prst="rect">
            <a:avLst/>
          </a:prstGeom>
          <a:noFill/>
          <a:ln w="9525">
            <a:noFill/>
            <a:miter lim="800000"/>
            <a:headEnd/>
            <a:tailEnd/>
          </a:ln>
        </p:spPr>
        <p:txBody>
          <a:bodyPr wrap="none">
            <a:spAutoFit/>
          </a:bodyPr>
          <a:lstStyle/>
          <a:p>
            <a:pPr algn="ctr"/>
            <a:r>
              <a:rPr lang="en-GB" sz="2200" b="1">
                <a:solidFill>
                  <a:srgbClr val="FFFFFF"/>
                </a:solidFill>
              </a:rPr>
              <a:t>Regulatory</a:t>
            </a:r>
          </a:p>
          <a:p>
            <a:pPr algn="ctr"/>
            <a:r>
              <a:rPr lang="en-GB" sz="2200" b="1">
                <a:solidFill>
                  <a:srgbClr val="FFFFFF"/>
                </a:solidFill>
              </a:rPr>
              <a:t>measures</a:t>
            </a:r>
          </a:p>
        </p:txBody>
      </p:sp>
      <p:sp>
        <p:nvSpPr>
          <p:cNvPr id="449544" name="Text Box 4"/>
          <p:cNvSpPr txBox="1">
            <a:spLocks noChangeArrowheads="1"/>
          </p:cNvSpPr>
          <p:nvPr/>
        </p:nvSpPr>
        <p:spPr bwMode="auto">
          <a:xfrm>
            <a:off x="3811588" y="2990850"/>
            <a:ext cx="1503362" cy="768350"/>
          </a:xfrm>
          <a:prstGeom prst="rect">
            <a:avLst/>
          </a:prstGeom>
          <a:noFill/>
          <a:ln w="9525">
            <a:noFill/>
            <a:miter lim="800000"/>
            <a:headEnd/>
            <a:tailEnd/>
          </a:ln>
        </p:spPr>
        <p:txBody>
          <a:bodyPr wrap="none">
            <a:spAutoFit/>
          </a:bodyPr>
          <a:lstStyle/>
          <a:p>
            <a:pPr algn="ctr"/>
            <a:r>
              <a:rPr lang="en-GB" sz="2200" b="1">
                <a:solidFill>
                  <a:srgbClr val="FFFFFF"/>
                </a:solidFill>
              </a:rPr>
              <a:t>Financial</a:t>
            </a:r>
          </a:p>
          <a:p>
            <a:pPr algn="ctr"/>
            <a:r>
              <a:rPr lang="en-GB" sz="2200" b="1">
                <a:solidFill>
                  <a:srgbClr val="FFFFFF"/>
                </a:solidFill>
              </a:rPr>
              <a:t>measures</a:t>
            </a:r>
          </a:p>
        </p:txBody>
      </p:sp>
      <p:sp>
        <p:nvSpPr>
          <p:cNvPr id="449545" name="Text Box 5"/>
          <p:cNvSpPr txBox="1">
            <a:spLocks noChangeArrowheads="1"/>
          </p:cNvSpPr>
          <p:nvPr/>
        </p:nvSpPr>
        <p:spPr bwMode="auto">
          <a:xfrm>
            <a:off x="6218238" y="2990850"/>
            <a:ext cx="1739900" cy="768350"/>
          </a:xfrm>
          <a:prstGeom prst="rect">
            <a:avLst/>
          </a:prstGeom>
          <a:noFill/>
          <a:ln w="9525">
            <a:noFill/>
            <a:miter lim="800000"/>
            <a:headEnd/>
            <a:tailEnd/>
          </a:ln>
        </p:spPr>
        <p:txBody>
          <a:bodyPr wrap="none">
            <a:spAutoFit/>
          </a:bodyPr>
          <a:lstStyle/>
          <a:p>
            <a:pPr algn="ctr"/>
            <a:r>
              <a:rPr lang="en-GB" sz="2200" b="1">
                <a:solidFill>
                  <a:srgbClr val="FFFFFF"/>
                </a:solidFill>
              </a:rPr>
              <a:t>Information</a:t>
            </a:r>
          </a:p>
          <a:p>
            <a:pPr algn="ctr"/>
            <a:r>
              <a:rPr lang="en-GB" sz="2200" b="1">
                <a:solidFill>
                  <a:srgbClr val="FFFFFF"/>
                </a:solidFill>
              </a:rPr>
              <a:t>activities</a:t>
            </a:r>
          </a:p>
        </p:txBody>
      </p:sp>
      <p:cxnSp>
        <p:nvCxnSpPr>
          <p:cNvPr id="21" name="Gerade Verbindung 20"/>
          <p:cNvCxnSpPr/>
          <p:nvPr/>
        </p:nvCxnSpPr>
        <p:spPr>
          <a:xfrm flipV="1">
            <a:off x="846138" y="4508500"/>
            <a:ext cx="7327900" cy="6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9547" name="Titel 1"/>
          <p:cNvSpPr>
            <a:spLocks noGrp="1"/>
          </p:cNvSpPr>
          <p:nvPr>
            <p:ph type="title"/>
          </p:nvPr>
        </p:nvSpPr>
        <p:spPr>
          <a:xfrm>
            <a:off x="34925" y="115888"/>
            <a:ext cx="8229600" cy="1143000"/>
          </a:xfrm>
        </p:spPr>
        <p:txBody>
          <a:bodyPr/>
          <a:lstStyle/>
          <a:p>
            <a:r>
              <a:rPr lang="de-AT" smtClean="0"/>
              <a:t>Upper Austria‘s </a:t>
            </a:r>
            <a:br>
              <a:rPr lang="de-AT" smtClean="0"/>
            </a:br>
            <a:r>
              <a:rPr lang="de-AT" smtClean="0"/>
              <a:t>sustainable energy strategy - 3 Pillars</a:t>
            </a:r>
          </a:p>
        </p:txBody>
      </p:sp>
      <p:pic>
        <p:nvPicPr>
          <p:cNvPr id="449548" name="Grafik 12"/>
          <p:cNvPicPr>
            <a:picLocks noChangeAspect="1"/>
          </p:cNvPicPr>
          <p:nvPr/>
        </p:nvPicPr>
        <p:blipFill>
          <a:blip r:embed="rId3"/>
          <a:srcRect/>
          <a:stretch>
            <a:fillRect/>
          </a:stretch>
        </p:blipFill>
        <p:spPr bwMode="auto">
          <a:xfrm>
            <a:off x="266700" y="6237288"/>
            <a:ext cx="2857500"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3"/>
          <p:cNvSpPr>
            <a:spLocks noChangeArrowheads="1"/>
          </p:cNvSpPr>
          <p:nvPr/>
        </p:nvSpPr>
        <p:spPr bwMode="auto">
          <a:xfrm>
            <a:off x="31750" y="1449388"/>
            <a:ext cx="9112250" cy="4716462"/>
          </a:xfrm>
          <a:prstGeom prst="rect">
            <a:avLst/>
          </a:prstGeom>
          <a:noFill/>
          <a:ln w="9525">
            <a:noFill/>
            <a:miter lim="800000"/>
            <a:headEnd/>
            <a:tailEnd/>
          </a:ln>
        </p:spPr>
        <p:txBody>
          <a:bodyPr/>
          <a:lstStyle/>
          <a:p>
            <a:pPr marL="342900" indent="-342900">
              <a:buFont typeface="Arial" charset="0"/>
              <a:buChar char="•"/>
            </a:pPr>
            <a:r>
              <a:rPr lang="en-GB" b="1">
                <a:cs typeface="Arial" charset="0"/>
              </a:rPr>
              <a:t>European level:</a:t>
            </a:r>
            <a:br>
              <a:rPr lang="en-GB" b="1">
                <a:cs typeface="Arial" charset="0"/>
              </a:rPr>
            </a:br>
            <a:r>
              <a:rPr lang="en-GB" b="1">
                <a:cs typeface="Arial" charset="0"/>
              </a:rPr>
              <a:t>- </a:t>
            </a:r>
            <a:r>
              <a:rPr lang="en-GB">
                <a:cs typeface="Arial" charset="0"/>
              </a:rPr>
              <a:t>Ecodesign Directive, </a:t>
            </a:r>
            <a:br>
              <a:rPr lang="en-GB">
                <a:cs typeface="Arial" charset="0"/>
              </a:rPr>
            </a:br>
            <a:r>
              <a:rPr lang="en-GB">
                <a:cs typeface="Arial" charset="0"/>
              </a:rPr>
              <a:t>- Directive 2006/32/EG on energy end-use efficiency</a:t>
            </a:r>
            <a:br>
              <a:rPr lang="en-GB">
                <a:cs typeface="Arial" charset="0"/>
              </a:rPr>
            </a:br>
            <a:r>
              <a:rPr lang="en-GB">
                <a:cs typeface="Arial" charset="0"/>
              </a:rPr>
              <a:t>- Communication "Public procurement for a better environment"</a:t>
            </a:r>
            <a:r>
              <a:rPr lang="en-GB" b="1">
                <a:cs typeface="Arial" charset="0"/>
              </a:rPr>
              <a:t> </a:t>
            </a:r>
            <a:br>
              <a:rPr lang="en-GB" b="1">
                <a:cs typeface="Arial" charset="0"/>
              </a:rPr>
            </a:br>
            <a:r>
              <a:rPr lang="en-GB" b="1">
                <a:cs typeface="Arial" charset="0"/>
              </a:rPr>
              <a:t>  </a:t>
            </a:r>
            <a:r>
              <a:rPr lang="en-GB">
                <a:cs typeface="Arial" charset="0"/>
              </a:rPr>
              <a:t>(KOM(2008) 400)</a:t>
            </a:r>
            <a:br>
              <a:rPr lang="en-GB">
                <a:cs typeface="Arial" charset="0"/>
              </a:rPr>
            </a:br>
            <a:endParaRPr lang="de-AT">
              <a:cs typeface="Arial" charset="0"/>
            </a:endParaRPr>
          </a:p>
          <a:p>
            <a:pPr marL="342900" indent="-342900">
              <a:buFont typeface="Arial" charset="0"/>
              <a:buChar char="•"/>
            </a:pPr>
            <a:r>
              <a:rPr lang="en-GB" b="1">
                <a:cs typeface="Arial" charset="0"/>
              </a:rPr>
              <a:t>National level</a:t>
            </a:r>
            <a:r>
              <a:rPr lang="de-AT">
                <a:solidFill>
                  <a:srgbClr val="000000"/>
                </a:solidFill>
                <a:cs typeface="Arial" charset="0"/>
              </a:rPr>
              <a:t>:</a:t>
            </a:r>
            <a:br>
              <a:rPr lang="de-AT">
                <a:solidFill>
                  <a:srgbClr val="000000"/>
                </a:solidFill>
                <a:cs typeface="Arial" charset="0"/>
              </a:rPr>
            </a:br>
            <a:r>
              <a:rPr lang="de-AT">
                <a:solidFill>
                  <a:srgbClr val="000000"/>
                </a:solidFill>
                <a:cs typeface="Arial" charset="0"/>
              </a:rPr>
              <a:t>- "</a:t>
            </a:r>
            <a:r>
              <a:rPr lang="en-GB">
                <a:cs typeface="Arial" charset="0"/>
              </a:rPr>
              <a:t>Bundesvergabegesetz" (BVergG 2006) – National law on tendering</a:t>
            </a:r>
            <a:br>
              <a:rPr lang="en-GB">
                <a:cs typeface="Arial" charset="0"/>
              </a:rPr>
            </a:br>
            <a:r>
              <a:rPr lang="en-GB">
                <a:cs typeface="Arial" charset="0"/>
              </a:rPr>
              <a:t>- National Energy Efficiency Action Plan of Austria (NEEAP, June 2011) </a:t>
            </a:r>
            <a:br>
              <a:rPr lang="en-GB">
                <a:cs typeface="Arial" charset="0"/>
              </a:rPr>
            </a:br>
            <a:endParaRPr lang="en-GB">
              <a:cs typeface="Arial" charset="0"/>
            </a:endParaRPr>
          </a:p>
          <a:p>
            <a:pPr marL="342900" indent="-342900">
              <a:buFont typeface="Arial" charset="0"/>
              <a:buChar char="•"/>
            </a:pPr>
            <a:r>
              <a:rPr lang="en-GB" b="1">
                <a:cs typeface="Arial" charset="0"/>
              </a:rPr>
              <a:t>Regional level:</a:t>
            </a:r>
            <a:br>
              <a:rPr lang="en-GB" b="1">
                <a:cs typeface="Arial" charset="0"/>
              </a:rPr>
            </a:br>
            <a:r>
              <a:rPr lang="en-GB">
                <a:cs typeface="Arial" charset="0"/>
              </a:rPr>
              <a:t>- "Vereinbarung zwischen Bund und Ländern gemäß Art.15a B-VG zur </a:t>
            </a:r>
            <a:br>
              <a:rPr lang="en-GB">
                <a:cs typeface="Arial" charset="0"/>
              </a:rPr>
            </a:br>
            <a:r>
              <a:rPr lang="en-GB">
                <a:cs typeface="Arial" charset="0"/>
              </a:rPr>
              <a:t>  Umsetzung der Richtlinie 2006/32/EG über Endenergieeffizienz" - an </a:t>
            </a:r>
            <a:br>
              <a:rPr lang="en-GB">
                <a:cs typeface="Arial" charset="0"/>
              </a:rPr>
            </a:br>
            <a:r>
              <a:rPr lang="en-GB">
                <a:cs typeface="Arial" charset="0"/>
              </a:rPr>
              <a:t>  agreement between national and regional governments (19 Feb. 2011)</a:t>
            </a:r>
            <a:br>
              <a:rPr lang="en-GB">
                <a:cs typeface="Arial" charset="0"/>
              </a:rPr>
            </a:br>
            <a:endParaRPr lang="de-AT">
              <a:solidFill>
                <a:srgbClr val="FF0000"/>
              </a:solidFill>
              <a:cs typeface="Arial" charset="0"/>
            </a:endParaRPr>
          </a:p>
        </p:txBody>
      </p:sp>
      <p:sp>
        <p:nvSpPr>
          <p:cNvPr id="451586" name="Titel 1"/>
          <p:cNvSpPr>
            <a:spLocks noGrp="1"/>
          </p:cNvSpPr>
          <p:nvPr>
            <p:ph type="title"/>
          </p:nvPr>
        </p:nvSpPr>
        <p:spPr>
          <a:xfrm>
            <a:off x="179388" y="115888"/>
            <a:ext cx="8229600" cy="1143000"/>
          </a:xfrm>
        </p:spPr>
        <p:txBody>
          <a:bodyPr/>
          <a:lstStyle/>
          <a:p>
            <a:r>
              <a:rPr lang="de-AT" smtClean="0"/>
              <a:t>Legal framework for procurement</a:t>
            </a:r>
          </a:p>
        </p:txBody>
      </p:sp>
      <p:pic>
        <p:nvPicPr>
          <p:cNvPr id="451587" name="Grafik 3"/>
          <p:cNvPicPr>
            <a:picLocks noChangeAspect="1"/>
          </p:cNvPicPr>
          <p:nvPr/>
        </p:nvPicPr>
        <p:blipFill>
          <a:blip r:embed="rId3"/>
          <a:srcRect/>
          <a:stretch>
            <a:fillRect/>
          </a:stretch>
        </p:blipFill>
        <p:spPr bwMode="auto">
          <a:xfrm>
            <a:off x="285750"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ext Box 3"/>
          <p:cNvSpPr txBox="1">
            <a:spLocks noChangeArrowheads="1"/>
          </p:cNvSpPr>
          <p:nvPr/>
        </p:nvSpPr>
        <p:spPr bwMode="auto">
          <a:xfrm>
            <a:off x="190500" y="639763"/>
            <a:ext cx="8964613" cy="457200"/>
          </a:xfrm>
          <a:prstGeom prst="rect">
            <a:avLst/>
          </a:prstGeom>
          <a:noFill/>
          <a:ln w="9525">
            <a:noFill/>
            <a:miter lim="800000"/>
            <a:headEnd/>
            <a:tailEnd/>
          </a:ln>
        </p:spPr>
        <p:txBody>
          <a:bodyPr>
            <a:spAutoFit/>
          </a:bodyPr>
          <a:lstStyle/>
          <a:p>
            <a:pPr eaLnBrk="0" hangingPunct="0"/>
            <a:r>
              <a:rPr lang="en-US" sz="2400" b="1">
                <a:solidFill>
                  <a:srgbClr val="265EA2"/>
                </a:solidFill>
              </a:rPr>
              <a:t>Example: Austrian NEEAP </a:t>
            </a:r>
            <a:endParaRPr lang="en-GB" sz="2400" b="1">
              <a:solidFill>
                <a:srgbClr val="265EA2"/>
              </a:solidFill>
            </a:endParaRPr>
          </a:p>
        </p:txBody>
      </p:sp>
      <p:pic>
        <p:nvPicPr>
          <p:cNvPr id="453634" name="Picture 2"/>
          <p:cNvPicPr>
            <a:picLocks noChangeAspect="1" noChangeArrowheads="1"/>
          </p:cNvPicPr>
          <p:nvPr/>
        </p:nvPicPr>
        <p:blipFill>
          <a:blip r:embed="rId3"/>
          <a:srcRect/>
          <a:stretch>
            <a:fillRect/>
          </a:stretch>
        </p:blipFill>
        <p:spPr bwMode="auto">
          <a:xfrm>
            <a:off x="2843213" y="1412875"/>
            <a:ext cx="3609975" cy="4638675"/>
          </a:xfrm>
          <a:prstGeom prst="rect">
            <a:avLst/>
          </a:prstGeom>
          <a:noFill/>
          <a:ln w="9525">
            <a:noFill/>
            <a:miter lim="800000"/>
            <a:headEnd/>
            <a:tailEnd/>
          </a:ln>
        </p:spPr>
      </p:pic>
      <p:pic>
        <p:nvPicPr>
          <p:cNvPr id="453635" name="Grafik 4"/>
          <p:cNvPicPr>
            <a:picLocks noChangeAspect="1"/>
          </p:cNvPicPr>
          <p:nvPr/>
        </p:nvPicPr>
        <p:blipFill>
          <a:blip r:embed="rId4"/>
          <a:srcRect/>
          <a:stretch>
            <a:fillRect/>
          </a:stretch>
        </p:blipFill>
        <p:spPr bwMode="auto">
          <a:xfrm>
            <a:off x="225425" y="6308725"/>
            <a:ext cx="2857500" cy="42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AT"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1107</Words>
  <Application>Microsoft Office PowerPoint</Application>
  <PresentationFormat>Bildschirmpräsentation (4:3)</PresentationFormat>
  <Paragraphs>234</Paragraphs>
  <Slides>21</Slides>
  <Notes>21</Notes>
  <HiddenSlides>0</HiddenSlides>
  <MMClips>0</MMClips>
  <ScaleCrop>false</ScaleCrop>
  <HeadingPairs>
    <vt:vector size="8" baseType="variant">
      <vt:variant>
        <vt:lpstr>Verwendete Schriftarten</vt:lpstr>
      </vt:variant>
      <vt:variant>
        <vt:i4>3</vt:i4>
      </vt:variant>
      <vt:variant>
        <vt:lpstr>Entwurfsvorlage</vt:lpstr>
      </vt:variant>
      <vt:variant>
        <vt:i4>12</vt:i4>
      </vt:variant>
      <vt:variant>
        <vt:lpstr>Eingebettete OLE-Server</vt:lpstr>
      </vt:variant>
      <vt:variant>
        <vt:i4>1</vt:i4>
      </vt:variant>
      <vt:variant>
        <vt:lpstr>Folientitel</vt:lpstr>
      </vt:variant>
      <vt:variant>
        <vt:i4>21</vt:i4>
      </vt:variant>
    </vt:vector>
  </HeadingPairs>
  <TitlesOfParts>
    <vt:vector size="37" baseType="lpstr">
      <vt:lpstr>Arial</vt:lpstr>
      <vt:lpstr>Calibri</vt:lpstr>
      <vt:lpstr>Arial Narrow</vt:lpstr>
      <vt:lpstr>Standarddesign</vt:lpstr>
      <vt:lpstr>Standarddesign</vt:lpstr>
      <vt:lpstr>Standarddesign</vt:lpstr>
      <vt:lpstr>Standarddesign</vt:lpstr>
      <vt:lpstr>Standarddesign</vt:lpstr>
      <vt:lpstr>Standarddesign</vt:lpstr>
      <vt:lpstr>Standarddesign</vt:lpstr>
      <vt:lpstr>Standarddesign</vt:lpstr>
      <vt:lpstr>Standarddesign</vt:lpstr>
      <vt:lpstr>Standarddesign</vt:lpstr>
      <vt:lpstr>Standarddesign</vt:lpstr>
      <vt:lpstr>Standarddesign</vt:lpstr>
      <vt:lpstr>CorelDRAW</vt:lpstr>
      <vt:lpstr>National workshop 31 May 2012, Budapest   Regina Aufreiter  O.Ö. Energiesparverband Landstr. 45, A-4020 Linz, Austria T: +43-732-7720-14869 regina.aufreiter@esv.or.at www.esv.or.at  </vt:lpstr>
      <vt:lpstr>Folie 2</vt:lpstr>
      <vt:lpstr>O.Ö. Energiesparverband Energy Agency of the Region of Upper Austria </vt:lpstr>
      <vt:lpstr>Oekoenergie-Cluster Upper Austria  (OEC) </vt:lpstr>
      <vt:lpstr>Energy Advice Service for Companies</vt:lpstr>
      <vt:lpstr>Energy Action Plan of Upper Austria</vt:lpstr>
      <vt:lpstr>Upper Austria‘s  sustainable energy strategy - 3 Pillars</vt:lpstr>
      <vt:lpstr>Legal framework for procurement</vt:lpstr>
      <vt:lpstr>Folie 9</vt:lpstr>
      <vt:lpstr>Folie 10</vt:lpstr>
      <vt:lpstr>Folie 11</vt:lpstr>
      <vt:lpstr>Folie 12</vt:lpstr>
      <vt:lpstr>How to trigger market development for energy efficient procurement</vt:lpstr>
      <vt:lpstr>Examples: Energy efficient procurement in Upper Austria</vt:lpstr>
      <vt:lpstr>Examples: Energy efficient procurement in Upper Austria</vt:lpstr>
      <vt:lpstr>Main challenges</vt:lpstr>
      <vt:lpstr>Conclusions &amp; recommendations</vt:lpstr>
      <vt:lpstr>Folie 18</vt:lpstr>
      <vt:lpstr>Folie 19</vt:lpstr>
      <vt:lpstr>Typical approach for market development projects Example: energy efficient procurement</vt:lpstr>
      <vt:lpstr>Folie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Christine Öhlinger</dc:creator>
  <cp:lastModifiedBy>regina</cp:lastModifiedBy>
  <cp:revision>64</cp:revision>
  <cp:lastPrinted>2012-05-29T08:54:31Z</cp:lastPrinted>
  <dcterms:created xsi:type="dcterms:W3CDTF">2012-05-12T04:10:42Z</dcterms:created>
  <dcterms:modified xsi:type="dcterms:W3CDTF">2012-05-31T06:28:25Z</dcterms:modified>
</cp:coreProperties>
</file>