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0"/>
  </p:notesMasterIdLst>
  <p:sldIdLst>
    <p:sldId id="256" r:id="rId2"/>
    <p:sldId id="305" r:id="rId3"/>
    <p:sldId id="306" r:id="rId4"/>
    <p:sldId id="310" r:id="rId5"/>
    <p:sldId id="307" r:id="rId6"/>
    <p:sldId id="309" r:id="rId7"/>
    <p:sldId id="308" r:id="rId8"/>
    <p:sldId id="301" r:id="rId9"/>
    <p:sldId id="296" r:id="rId10"/>
    <p:sldId id="292" r:id="rId11"/>
    <p:sldId id="297" r:id="rId12"/>
    <p:sldId id="298" r:id="rId13"/>
    <p:sldId id="302" r:id="rId14"/>
    <p:sldId id="299" r:id="rId15"/>
    <p:sldId id="300" r:id="rId16"/>
    <p:sldId id="304" r:id="rId17"/>
    <p:sldId id="311" r:id="rId18"/>
    <p:sldId id="290" r:id="rId1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2A3B5A"/>
    <a:srgbClr val="F2D000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u-H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u-H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120E14-4D91-4A05-9FF5-266B25F57B38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500438"/>
            <a:ext cx="7772400" cy="892175"/>
          </a:xfrm>
        </p:spPr>
        <p:txBody>
          <a:bodyPr/>
          <a:lstStyle>
            <a:lvl1pPr algn="ctr">
              <a:defRPr sz="28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08500"/>
            <a:ext cx="64008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rgbClr val="2A3B5A"/>
                </a:solidFill>
              </a:defRPr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26263" y="6237288"/>
            <a:ext cx="2133600" cy="47625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DD949AD2-D6E5-45F5-A715-0BFF26544CE7}" type="slidenum">
              <a:rPr lang="hu-HU"/>
              <a:pPr/>
              <a:t>‹#›</a:t>
            </a:fld>
            <a:endParaRPr lang="hu-HU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79388" y="6237288"/>
            <a:ext cx="2576512" cy="4810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pic>
        <p:nvPicPr>
          <p:cNvPr id="35847" name="Picture 7" descr="mfb_invest_logo_nag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2133600"/>
            <a:ext cx="6408738" cy="100806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34837C-55AF-4584-9BFB-09F77D2A906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69100" y="0"/>
            <a:ext cx="2195513" cy="573405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79388" y="0"/>
            <a:ext cx="6437312" cy="57340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49DAC4-0343-47A6-B285-E23ED5E93D0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388" y="0"/>
            <a:ext cx="8785225" cy="5619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250825" y="1125538"/>
            <a:ext cx="8281988" cy="4608512"/>
          </a:xfrm>
        </p:spPr>
        <p:txBody>
          <a:bodyPr/>
          <a:lstStyle/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>
          <a:xfrm>
            <a:off x="3113088" y="629443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>
          <a:xfrm>
            <a:off x="6907213" y="63055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F9FBF4A-C7AD-4D02-8DE1-4ABC21F0642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6276B7-E747-4C6A-8086-FFCE34F4422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E84491-E42F-4710-AD24-6706524A11EF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06400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467225" y="1125538"/>
            <a:ext cx="4065588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5D3DD6-90E9-4222-9CD8-3C293112C0BD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AD55C7-FE15-4C74-A75B-B6E2816FC10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3B0C9C-44B3-4B7C-A855-CB6914D871C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láb hely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5C4CC3-0B99-46BB-B249-9FA60918841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098CB9-D38E-40FA-96F4-E3952FC08DC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617B8-EDA7-4EED-B109-2E07A7661CC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28198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0"/>
            <a:endParaRPr lang="hu-HU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3088" y="629443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7213" y="63055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2A3B5A"/>
                </a:solidFill>
              </a:defRPr>
            </a:lvl1pPr>
          </a:lstStyle>
          <a:p>
            <a:fld id="{EE401A8E-B56B-416B-91C1-A7B5D511FE94}" type="slidenum">
              <a:rPr lang="hu-HU"/>
              <a:pPr/>
              <a:t>‹#›</a:t>
            </a:fld>
            <a:endParaRPr lang="hu-HU"/>
          </a:p>
        </p:txBody>
      </p:sp>
      <p:pic>
        <p:nvPicPr>
          <p:cNvPr id="34821" name="Picture 5" descr="mfb_invest_logo_nagy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5425" y="6278563"/>
            <a:ext cx="2520950" cy="409575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0"/>
            <a:ext cx="87852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>
          <a:solidFill>
            <a:srgbClr val="2A3B5A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2A3B5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2A3B5A"/>
        </a:buClr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2A3B5A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23850" y="3789363"/>
            <a:ext cx="8569325" cy="857250"/>
          </a:xfrm>
          <a:noFill/>
          <a:ln/>
        </p:spPr>
        <p:txBody>
          <a:bodyPr/>
          <a:lstStyle/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hu-HU" b="1" dirty="0" smtClean="0">
                <a:latin typeface="Times New Roman" pitchFamily="18" charset="0"/>
              </a:rPr>
              <a:t/>
            </a:r>
            <a:br>
              <a:rPr lang="hu-HU" b="1" dirty="0" smtClean="0">
                <a:latin typeface="Times New Roman" pitchFamily="18" charset="0"/>
              </a:rPr>
            </a:br>
            <a:r>
              <a:rPr lang="hu-HU" b="1" dirty="0" smtClean="0">
                <a:latin typeface="Times New Roman" pitchFamily="18" charset="0"/>
              </a:rPr>
              <a:t>Kockázati tőkefinanszírozás a megújuló energia szektorban</a:t>
            </a:r>
            <a:br>
              <a:rPr lang="hu-HU" b="1" dirty="0" smtClean="0">
                <a:latin typeface="Times New Roman" pitchFamily="18" charset="0"/>
              </a:rPr>
            </a:br>
            <a:r>
              <a:rPr lang="hu-HU" b="1" dirty="0" smtClean="0">
                <a:latin typeface="Times New Roman" pitchFamily="18" charset="0"/>
              </a:rPr>
              <a:t/>
            </a:r>
            <a:br>
              <a:rPr lang="hu-HU" b="1" dirty="0" smtClean="0">
                <a:latin typeface="Times New Roman" pitchFamily="18" charset="0"/>
              </a:rPr>
            </a:br>
            <a:r>
              <a:rPr lang="hu-HU" sz="1800" b="1" dirty="0" smtClean="0">
                <a:latin typeface="Times New Roman" pitchFamily="18" charset="0"/>
              </a:rPr>
              <a:t>Buda Sándor</a:t>
            </a:r>
            <a:br>
              <a:rPr lang="hu-HU" sz="1800" b="1" dirty="0" smtClean="0">
                <a:latin typeface="Times New Roman" pitchFamily="18" charset="0"/>
              </a:rPr>
            </a:br>
            <a:r>
              <a:rPr lang="hu-HU" sz="1800" b="1" dirty="0" smtClean="0">
                <a:latin typeface="Times New Roman" pitchFamily="18" charset="0"/>
              </a:rPr>
              <a:t>Tanácsadási igazgató</a:t>
            </a:r>
            <a:endParaRPr lang="hu-HU" sz="1800" b="1" dirty="0">
              <a:latin typeface="Times New Roman" pitchFamily="18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79388" y="5811838"/>
            <a:ext cx="875188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5000"/>
              </a:lnSpc>
              <a:spcBef>
                <a:spcPct val="35000"/>
              </a:spcBef>
            </a:pPr>
            <a:r>
              <a:rPr lang="hu-HU" sz="2400" dirty="0" smtClean="0">
                <a:solidFill>
                  <a:srgbClr val="2A3B5A"/>
                </a:solidFill>
                <a:latin typeface="Times New Roman" pitchFamily="18" charset="0"/>
              </a:rPr>
              <a:t>2011. november 24.</a:t>
            </a:r>
            <a:endParaRPr lang="en-GB" sz="2400" dirty="0">
              <a:solidFill>
                <a:srgbClr val="2A3B5A"/>
              </a:solidFill>
              <a:latin typeface="Times New Roman" pitchFamily="18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3850" y="4654550"/>
            <a:ext cx="85693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5000"/>
              </a:lnSpc>
              <a:spcBef>
                <a:spcPct val="35000"/>
              </a:spcBef>
            </a:pPr>
            <a:endParaRPr lang="hu-HU" sz="2000" i="1">
              <a:solidFill>
                <a:srgbClr val="2A3B5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15F45-CB99-4AE7-B56A-CAE0816120A5}" type="slidenum">
              <a:rPr lang="hu-HU"/>
              <a:pPr/>
              <a:t>10</a:t>
            </a:fld>
            <a:endParaRPr lang="hu-HU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Az MFB </a:t>
            </a:r>
            <a:r>
              <a:rPr lang="hu-HU" sz="2000" dirty="0" err="1" smtClean="0">
                <a:solidFill>
                  <a:schemeClr val="accent2"/>
                </a:solidFill>
                <a:latin typeface="Times New Roman" pitchFamily="18" charset="0"/>
              </a:rPr>
              <a:t>Invest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 által megcélzott szektorok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7" y="836613"/>
            <a:ext cx="8209285" cy="489743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1800" b="1" dirty="0" smtClean="0">
                <a:latin typeface="Times New Roman" pitchFamily="18" charset="0"/>
              </a:rPr>
              <a:t>A befektetések elsősorban a következő iparágakat célozzák meg: 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élettudományok, egészségipar (összhangban az Új Széchenyi Tervvel)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információ technológia, kommunikáció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energia és környezetvédelem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fogyasztási javakat előállító szektor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ipari javakat előállító szektor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u-HU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1800" b="1" dirty="0" smtClean="0">
                <a:latin typeface="Times New Roman" pitchFamily="18" charset="0"/>
              </a:rPr>
              <a:t>Nem preferált iparágak: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ingatlan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építőipar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kereskedelem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szállítmányozás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mezőgazdaság (EU szabályok)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halászat (EU szabályok)</a:t>
            </a:r>
          </a:p>
          <a:p>
            <a:pPr>
              <a:lnSpc>
                <a:spcPct val="90000"/>
              </a:lnSpc>
            </a:pPr>
            <a:r>
              <a:rPr lang="hu-HU" sz="1800" dirty="0" smtClean="0">
                <a:latin typeface="Times New Roman" pitchFamily="18" charset="0"/>
              </a:rPr>
              <a:t>acélipar (EU szabályok)</a:t>
            </a:r>
          </a:p>
          <a:p>
            <a:pPr>
              <a:lnSpc>
                <a:spcPct val="90000"/>
              </a:lnSpc>
            </a:pPr>
            <a:endParaRPr lang="hu-HU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hu-HU" sz="18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hu-HU" sz="1800" dirty="0">
              <a:latin typeface="Times New Roman" pitchFamily="18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FFEFC1-66C4-441B-883A-3D6322180928}" type="slidenum">
              <a:rPr lang="hu-HU"/>
              <a:pPr/>
              <a:t>11</a:t>
            </a:fld>
            <a:endParaRPr lang="hu-HU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Az MFB </a:t>
            </a:r>
            <a:r>
              <a:rPr lang="hu-HU" sz="2000" dirty="0" err="1" smtClean="0">
                <a:solidFill>
                  <a:schemeClr val="accent2"/>
                </a:solidFill>
                <a:latin typeface="Times New Roman" pitchFamily="18" charset="0"/>
              </a:rPr>
              <a:t>Invest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 befektetési politikájának jellemzői I.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5" y="836613"/>
            <a:ext cx="8137277" cy="48974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</a:rPr>
              <a:t>Finanszírozási módok:</a:t>
            </a:r>
          </a:p>
          <a:p>
            <a:r>
              <a:rPr lang="hu-HU" sz="1800" dirty="0">
                <a:latin typeface="Times New Roman" pitchFamily="18" charset="0"/>
              </a:rPr>
              <a:t>saját tőke terhére végzett tőkefinanszírozás</a:t>
            </a:r>
          </a:p>
          <a:p>
            <a:r>
              <a:rPr lang="hu-HU" sz="1800" dirty="0">
                <a:latin typeface="Times New Roman" pitchFamily="18" charset="0"/>
              </a:rPr>
              <a:t>saját tőke terhére végzett tőkefinanszírozás független társbefektető bevonásával </a:t>
            </a:r>
          </a:p>
          <a:p>
            <a:r>
              <a:rPr lang="hu-HU" sz="1800" dirty="0">
                <a:latin typeface="Times New Roman" pitchFamily="18" charset="0"/>
              </a:rPr>
              <a:t>saját tőkealapok finanszírozó tevékenysége</a:t>
            </a:r>
          </a:p>
          <a:p>
            <a:r>
              <a:rPr lang="hu-HU" sz="1800" dirty="0">
                <a:latin typeface="Times New Roman" pitchFamily="18" charset="0"/>
              </a:rPr>
              <a:t>független befektetővel létrehozott vegyes tulajdonú tőkealapok finanszírozó </a:t>
            </a:r>
            <a:r>
              <a:rPr lang="hu-HU" sz="1800" dirty="0" smtClean="0">
                <a:latin typeface="Times New Roman" pitchFamily="18" charset="0"/>
              </a:rPr>
              <a:t>tevékenysége</a:t>
            </a:r>
          </a:p>
          <a:p>
            <a:endParaRPr lang="hu-HU" sz="1800" dirty="0">
              <a:latin typeface="Times New Roman" pitchFamily="18" charset="0"/>
            </a:endParaRPr>
          </a:p>
          <a:p>
            <a:endParaRPr lang="hu-HU" sz="1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</a:rPr>
              <a:t>Befektetési fókusz:</a:t>
            </a:r>
          </a:p>
          <a:p>
            <a:r>
              <a:rPr lang="hu-HU" sz="1800" dirty="0">
                <a:latin typeface="Times New Roman" pitchFamily="18" charset="0"/>
              </a:rPr>
              <a:t>kisebbségi részesedés az MFB törvénynek megfelelően</a:t>
            </a:r>
          </a:p>
          <a:p>
            <a:r>
              <a:rPr lang="hu-HU" sz="1800" dirty="0">
                <a:latin typeface="Times New Roman" pitchFamily="18" charset="0"/>
              </a:rPr>
              <a:t>földrajzi fókusz: </a:t>
            </a:r>
            <a:r>
              <a:rPr lang="hu-HU" sz="1800" dirty="0" smtClean="0">
                <a:latin typeface="Times New Roman" pitchFamily="18" charset="0"/>
              </a:rPr>
              <a:t>elsősorban Magyarország</a:t>
            </a:r>
            <a:endParaRPr lang="hu-HU" sz="1800" dirty="0">
              <a:latin typeface="Times New Roman" pitchFamily="18" charset="0"/>
            </a:endParaRPr>
          </a:p>
          <a:p>
            <a:r>
              <a:rPr lang="hu-HU" sz="1800" dirty="0">
                <a:latin typeface="Times New Roman" pitchFamily="18" charset="0"/>
              </a:rPr>
              <a:t>közepesen magas elvárt megtérülés</a:t>
            </a:r>
          </a:p>
          <a:p>
            <a:r>
              <a:rPr lang="hu-HU" sz="1800" dirty="0">
                <a:latin typeface="Times New Roman" pitchFamily="18" charset="0"/>
              </a:rPr>
              <a:t>egyértelmű </a:t>
            </a:r>
            <a:r>
              <a:rPr lang="hu-HU" sz="1800" dirty="0" err="1">
                <a:latin typeface="Times New Roman" pitchFamily="18" charset="0"/>
              </a:rPr>
              <a:t>exit</a:t>
            </a:r>
            <a:r>
              <a:rPr lang="hu-HU" sz="1800" dirty="0">
                <a:latin typeface="Times New Roman" pitchFamily="18" charset="0"/>
              </a:rPr>
              <a:t> lehetőség a befektetés végén</a:t>
            </a:r>
          </a:p>
          <a:p>
            <a:endParaRPr lang="hu-HU" sz="1800" dirty="0">
              <a:latin typeface="Times New Roman" pitchFamily="18" charset="0"/>
            </a:endParaRPr>
          </a:p>
          <a:p>
            <a:endParaRPr lang="hu-HU" sz="1800" dirty="0">
              <a:latin typeface="Times New Roman" pitchFamily="18" charset="0"/>
            </a:endParaRPr>
          </a:p>
          <a:p>
            <a:endParaRPr lang="hu-HU" dirty="0">
              <a:latin typeface="Times New Roman" pitchFamily="18" charset="0"/>
            </a:endParaRPr>
          </a:p>
          <a:p>
            <a:endParaRPr lang="hu-HU" dirty="0"/>
          </a:p>
          <a:p>
            <a:endParaRPr lang="hu-HU" dirty="0"/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8C0DD-002E-4A92-849E-1B46204C430C}" type="slidenum">
              <a:rPr lang="hu-HU"/>
              <a:pPr/>
              <a:t>12</a:t>
            </a:fld>
            <a:endParaRPr lang="hu-HU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MFB </a:t>
            </a:r>
            <a:r>
              <a:rPr lang="hu-HU" sz="2000" dirty="0" err="1">
                <a:solidFill>
                  <a:schemeClr val="accent2"/>
                </a:solidFill>
                <a:latin typeface="Times New Roman" pitchFamily="18" charset="0"/>
              </a:rPr>
              <a:t>Invest</a:t>
            </a:r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befektetési politikájának jellemzői II.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613"/>
            <a:ext cx="8065839" cy="48244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</a:rPr>
              <a:t>Befektetett tőke méret:</a:t>
            </a:r>
          </a:p>
          <a:p>
            <a:r>
              <a:rPr lang="hu-HU" sz="1800" dirty="0">
                <a:latin typeface="Times New Roman" pitchFamily="18" charset="0"/>
              </a:rPr>
              <a:t>minimum 450 ezer EUR</a:t>
            </a:r>
          </a:p>
          <a:p>
            <a:r>
              <a:rPr lang="hu-HU" sz="1800" dirty="0">
                <a:latin typeface="Times New Roman" pitchFamily="18" charset="0"/>
              </a:rPr>
              <a:t>maximum a saját tőke 25%-a</a:t>
            </a:r>
          </a:p>
          <a:p>
            <a:pPr>
              <a:buFont typeface="Wingdings" pitchFamily="2" charset="2"/>
              <a:buNone/>
            </a:pPr>
            <a:endParaRPr lang="hu-HU" sz="1800" dirty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</a:rPr>
              <a:t>Befektetés időtartama</a:t>
            </a:r>
          </a:p>
          <a:p>
            <a:r>
              <a:rPr lang="hu-HU" sz="1800" dirty="0">
                <a:latin typeface="Times New Roman" pitchFamily="18" charset="0"/>
              </a:rPr>
              <a:t>minimum 2 év</a:t>
            </a:r>
          </a:p>
          <a:p>
            <a:r>
              <a:rPr lang="hu-HU" sz="1800" dirty="0">
                <a:latin typeface="Times New Roman" pitchFamily="18" charset="0"/>
              </a:rPr>
              <a:t>maximum 5 év</a:t>
            </a:r>
          </a:p>
          <a:p>
            <a:pPr>
              <a:buFont typeface="Wingdings" pitchFamily="2" charset="2"/>
              <a:buNone/>
            </a:pPr>
            <a:endParaRPr lang="hu-HU" sz="1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</a:rPr>
              <a:t>Finanszírozás technikája:</a:t>
            </a:r>
          </a:p>
          <a:p>
            <a:r>
              <a:rPr lang="hu-HU" sz="1800" dirty="0">
                <a:latin typeface="Times New Roman" pitchFamily="18" charset="0"/>
              </a:rPr>
              <a:t>tőkeemelés</a:t>
            </a:r>
          </a:p>
          <a:p>
            <a:r>
              <a:rPr lang="hu-HU" sz="1800" dirty="0">
                <a:latin typeface="Times New Roman" pitchFamily="18" charset="0"/>
              </a:rPr>
              <a:t>tőkeemelés kiegészülve részesedésvásárlással</a:t>
            </a:r>
          </a:p>
          <a:p>
            <a:r>
              <a:rPr lang="hu-HU" sz="1800" dirty="0">
                <a:latin typeface="Times New Roman" pitchFamily="18" charset="0"/>
              </a:rPr>
              <a:t>tőkeemelés kiegészülve tagi hitel nyújtásával</a:t>
            </a:r>
          </a:p>
          <a:p>
            <a:endParaRPr lang="hu-HU" sz="1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hu-HU" sz="1800" b="1" dirty="0" smtClean="0">
                <a:latin typeface="Times New Roman" pitchFamily="18" charset="0"/>
              </a:rPr>
              <a:t> </a:t>
            </a:r>
            <a:endParaRPr lang="hu-HU" sz="1800" b="1" dirty="0">
              <a:latin typeface="Times New Roman" pitchFamily="18" charset="0"/>
            </a:endParaRPr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2348880"/>
            <a:ext cx="8281988" cy="4509120"/>
          </a:xfrm>
        </p:spPr>
        <p:txBody>
          <a:bodyPr/>
          <a:lstStyle/>
          <a:p>
            <a:pPr algn="ctr">
              <a:lnSpc>
                <a:spcPct val="115000"/>
              </a:lnSpc>
              <a:spcBef>
                <a:spcPct val="35000"/>
              </a:spcBef>
              <a:buNone/>
            </a:pPr>
            <a:r>
              <a:rPr lang="hu-HU" sz="2800" b="1" dirty="0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Az MFB </a:t>
            </a:r>
            <a:r>
              <a:rPr lang="hu-HU" sz="2800" b="1" dirty="0" err="1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Invest</a:t>
            </a:r>
            <a:r>
              <a:rPr lang="hu-HU" sz="2800" b="1" dirty="0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 üzleti tanácsadási tevékenysége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93C8D0-7FA5-4D57-BFA5-3084F51E386B}" type="slidenum">
              <a:rPr lang="hu-HU"/>
              <a:pPr/>
              <a:t>14</a:t>
            </a:fld>
            <a:endParaRPr lang="hu-HU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490537"/>
          </a:xfrm>
        </p:spPr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Verseny a befektetőkért 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81988" cy="4608512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hu-HU" sz="1800" b="1" dirty="0" smtClean="0">
                <a:latin typeface="Times New Roman" pitchFamily="18" charset="0"/>
                <a:cs typeface="Times New Roman" pitchFamily="18" charset="0"/>
              </a:rPr>
              <a:t>Ma már több pénzügyi és szakmai szereplő van a befektetők piacán (pl.: JEREMIE alapok). Ezzel együtt a projektek versenyeznek egymással a befektetésekért. Az egyik nagyon fontos kritérium a projekt/cég megfelelő prezentálása:</a:t>
            </a:r>
          </a:p>
          <a:p>
            <a:pPr algn="just">
              <a:buFont typeface="Wingdings" pitchFamily="2" charset="2"/>
              <a:buNone/>
            </a:pPr>
            <a:endParaRPr lang="hu-H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A cég pénzügyi helyzetének, termékének, piaci helyzetének, konkurenseinek, menedzsmentjének bemutatása – „story”</a:t>
            </a:r>
          </a:p>
          <a:p>
            <a:pPr algn="just"/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számszaki üzleti </a:t>
            </a:r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terv (modell) elkészítése Excelben, képletekkel </a:t>
            </a:r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A bevétel és a ráfordítás tényezők számítása során is a </a:t>
            </a:r>
            <a:r>
              <a:rPr lang="hu-HU" sz="1800" dirty="0" err="1">
                <a:latin typeface="Times New Roman" pitchFamily="18" charset="0"/>
                <a:cs typeface="Times New Roman" pitchFamily="18" charset="0"/>
              </a:rPr>
              <a:t>naturáliákból</a:t>
            </a:r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 indul ki, s külön-külön kiszámítja az </a:t>
            </a:r>
            <a:r>
              <a:rPr lang="hu-HU" sz="1800" dirty="0" err="1">
                <a:latin typeface="Times New Roman" pitchFamily="18" charset="0"/>
                <a:cs typeface="Times New Roman" pitchFamily="18" charset="0"/>
              </a:rPr>
              <a:t>Eredménykimutatás</a:t>
            </a:r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 és a Mérleg egyes </a:t>
            </a: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sorait</a:t>
            </a:r>
          </a:p>
          <a:p>
            <a:pPr algn="just">
              <a:buNone/>
            </a:pP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A Cash flow számítása a Mérlegre és az </a:t>
            </a:r>
            <a:r>
              <a:rPr lang="hu-HU" sz="1800" dirty="0" err="1">
                <a:latin typeface="Times New Roman" pitchFamily="18" charset="0"/>
                <a:cs typeface="Times New Roman" pitchFamily="18" charset="0"/>
              </a:rPr>
              <a:t>Eredménykimutatásra</a:t>
            </a:r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épül</a:t>
            </a:r>
          </a:p>
          <a:p>
            <a:pPr algn="just"/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Megtérülési számítások 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hu-HU" sz="1800" dirty="0">
              <a:latin typeface="+mj-lt"/>
            </a:endParaRPr>
          </a:p>
          <a:p>
            <a:pPr algn="just">
              <a:buFontTx/>
              <a:buChar char="•"/>
            </a:pPr>
            <a:endParaRPr lang="hu-HU" sz="1800" dirty="0">
              <a:latin typeface="Times New Roman" pitchFamily="18" charset="0"/>
            </a:endParaRPr>
          </a:p>
          <a:p>
            <a:pPr algn="just">
              <a:buFontTx/>
              <a:buNone/>
            </a:pPr>
            <a:endParaRPr lang="hu-HU" sz="1800" dirty="0">
              <a:latin typeface="Times New Roman" pitchFamily="18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51520" y="620688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887968-5C84-4914-B7A4-1461A142E6F5}" type="slidenum">
              <a:rPr lang="hu-HU"/>
              <a:pPr/>
              <a:t>15</a:t>
            </a:fld>
            <a:endParaRPr lang="hu-HU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490537"/>
          </a:xfrm>
        </p:spPr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Az MFB </a:t>
            </a:r>
            <a:r>
              <a:rPr lang="hu-HU" sz="2000" dirty="0" err="1" smtClean="0">
                <a:solidFill>
                  <a:schemeClr val="accent2"/>
                </a:solidFill>
                <a:latin typeface="Times New Roman" pitchFamily="18" charset="0"/>
              </a:rPr>
              <a:t>Invest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tanácsadási 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üzletágának </a:t>
            </a:r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szolgáltatásai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29600" cy="4238625"/>
          </a:xfrm>
        </p:spPr>
        <p:txBody>
          <a:bodyPr/>
          <a:lstStyle/>
          <a:p>
            <a:pPr marL="0">
              <a:buNone/>
            </a:pP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Az MFB </a:t>
            </a:r>
            <a:r>
              <a:rPr lang="hu-HU" sz="1800" dirty="0" err="1" smtClean="0">
                <a:latin typeface="Times New Roman" pitchFamily="18" charset="0"/>
                <a:cs typeface="Times New Roman" pitchFamily="18" charset="0"/>
              </a:rPr>
              <a:t>Invest</a:t>
            </a: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 a következő területeken nyújt tanácsadási szolgáltatásokat külső partnerek részére:</a:t>
            </a:r>
          </a:p>
          <a:p>
            <a:pPr>
              <a:buNone/>
            </a:pPr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Befektető </a:t>
            </a:r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partner </a:t>
            </a: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bevonása, cégértékesítés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Üzleti / stratégiai </a:t>
            </a:r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tervezés</a:t>
            </a: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Vállalatértékelés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Pénzügyi szakértői tevékenység</a:t>
            </a: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Projektfinanszírozás</a:t>
            </a: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Banki finanszírozás 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Reorganizáció</a:t>
            </a: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Fúziók és Felvásárlások (M&amp;A)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Privatizáció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51520" y="620688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Az MFB </a:t>
            </a:r>
            <a:r>
              <a:rPr lang="hu-HU" sz="2000" dirty="0" err="1" smtClean="0">
                <a:solidFill>
                  <a:schemeClr val="accent2"/>
                </a:solidFill>
                <a:latin typeface="Times New Roman" pitchFamily="18" charset="0"/>
              </a:rPr>
              <a:t>Invest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 tanácsadási üzletágának erősségei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548680"/>
            <a:ext cx="8137972" cy="5041354"/>
          </a:xfrm>
        </p:spPr>
        <p:txBody>
          <a:bodyPr/>
          <a:lstStyle/>
          <a:p>
            <a:endParaRPr lang="hu-HU" dirty="0" smtClean="0"/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Jelentős KKV befektetési tapasztalat</a:t>
            </a:r>
          </a:p>
          <a:p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Tanácsadási tevékenység hazai nagyvállalatok számára is (OTP, MOL)</a:t>
            </a:r>
          </a:p>
          <a:p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Nagy házon belüli M&amp;A team</a:t>
            </a:r>
          </a:p>
          <a:p>
            <a:endParaRPr lang="hu-H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  <a:cs typeface="Times New Roman" pitchFamily="18" charset="0"/>
              </a:rPr>
              <a:t>Az MFB csoport által biztosított információs és kapcsolati háttér</a:t>
            </a:r>
          </a:p>
          <a:p>
            <a:endParaRPr lang="hu-H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16</a:t>
            </a:fld>
            <a:endParaRPr lang="hu-HU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 közeljövő 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lehetőségei – </a:t>
            </a:r>
            <a:r>
              <a:rPr lang="hu-HU" sz="2000" smtClean="0">
                <a:solidFill>
                  <a:schemeClr val="accent2"/>
                </a:solidFill>
                <a:latin typeface="Times New Roman" pitchFamily="18" charset="0"/>
              </a:rPr>
              <a:t>aktuálisok</a:t>
            </a:r>
            <a:endParaRPr lang="hu-HU" sz="2000" dirty="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0825" y="908720"/>
            <a:ext cx="8281988" cy="4825330"/>
          </a:xfrm>
        </p:spPr>
        <p:txBody>
          <a:bodyPr/>
          <a:lstStyle/>
          <a:p>
            <a:pPr algn="just"/>
            <a:r>
              <a:rPr lang="hu-HU" sz="1800" dirty="0" smtClean="0">
                <a:latin typeface="Times New Roman" pitchFamily="18" charset="0"/>
              </a:rPr>
              <a:t>Energia </a:t>
            </a:r>
            <a:r>
              <a:rPr lang="hu-HU" sz="1800" dirty="0" smtClean="0">
                <a:latin typeface="Times New Roman" pitchFamily="18" charset="0"/>
              </a:rPr>
              <a:t>megtakarítást eredményező befektetéseket végrehajtó társaság (</a:t>
            </a:r>
            <a:r>
              <a:rPr lang="hu-HU" sz="1800" dirty="0" err="1" smtClean="0">
                <a:latin typeface="Times New Roman" pitchFamily="18" charset="0"/>
              </a:rPr>
              <a:t>Energy</a:t>
            </a:r>
            <a:r>
              <a:rPr lang="hu-HU" sz="1800" dirty="0" smtClean="0">
                <a:latin typeface="Times New Roman" pitchFamily="18" charset="0"/>
              </a:rPr>
              <a:t> Saving </a:t>
            </a:r>
            <a:r>
              <a:rPr lang="hu-HU" sz="1800" dirty="0" err="1" smtClean="0">
                <a:latin typeface="Times New Roman" pitchFamily="18" charset="0"/>
              </a:rPr>
              <a:t>Company</a:t>
            </a:r>
            <a:r>
              <a:rPr lang="hu-HU" sz="1800" dirty="0" smtClean="0">
                <a:latin typeface="Times New Roman" pitchFamily="18" charset="0"/>
              </a:rPr>
              <a:t> - ESCO) létrehozása </a:t>
            </a:r>
            <a:endParaRPr lang="hu-HU" sz="1800" dirty="0" smtClean="0">
              <a:latin typeface="Times New Roman" pitchFamily="18" charset="0"/>
            </a:endParaRPr>
          </a:p>
          <a:p>
            <a:pPr algn="just"/>
            <a:endParaRPr lang="hu-HU" sz="1800" dirty="0" smtClean="0">
              <a:latin typeface="Times New Roman" pitchFamily="18" charset="0"/>
            </a:endParaRPr>
          </a:p>
          <a:p>
            <a:pPr algn="just"/>
            <a:endParaRPr lang="hu-HU" sz="1800" dirty="0" smtClean="0">
              <a:latin typeface="Times New Roman" pitchFamily="18" charset="0"/>
            </a:endParaRPr>
          </a:p>
          <a:p>
            <a:pPr algn="just"/>
            <a:r>
              <a:rPr lang="hu-HU" sz="1800" dirty="0" smtClean="0">
                <a:latin typeface="Times New Roman" pitchFamily="18" charset="0"/>
              </a:rPr>
              <a:t>JESSICA program </a:t>
            </a:r>
            <a:r>
              <a:rPr lang="hu-HU" sz="1800" dirty="0" smtClean="0">
                <a:latin typeface="Times New Roman" pitchFamily="18" charset="0"/>
              </a:rPr>
              <a:t>- a </a:t>
            </a:r>
            <a:r>
              <a:rPr lang="hu-HU" sz="1800" dirty="0" smtClean="0">
                <a:latin typeface="Times New Roman" pitchFamily="18" charset="0"/>
              </a:rPr>
              <a:t>fenntartható városfejlesztési beruházásokat támogató közös európai </a:t>
            </a:r>
            <a:r>
              <a:rPr lang="hu-HU" sz="1800" dirty="0" smtClean="0">
                <a:latin typeface="Times New Roman" pitchFamily="18" charset="0"/>
              </a:rPr>
              <a:t>kezdeményezés </a:t>
            </a:r>
          </a:p>
          <a:p>
            <a:pPr algn="just"/>
            <a:endParaRPr lang="hu-HU" sz="1800" dirty="0" smtClean="0">
              <a:latin typeface="Times New Roman" pitchFamily="18" charset="0"/>
            </a:endParaRPr>
          </a:p>
          <a:p>
            <a:pPr algn="just"/>
            <a:endParaRPr lang="hu-HU" sz="1800" dirty="0" smtClean="0">
              <a:latin typeface="Times New Roman" pitchFamily="18" charset="0"/>
            </a:endParaRPr>
          </a:p>
          <a:p>
            <a:pPr algn="just"/>
            <a:r>
              <a:rPr lang="hu-HU" sz="1800" dirty="0" smtClean="0">
                <a:latin typeface="Times New Roman" pitchFamily="18" charset="0"/>
              </a:rPr>
              <a:t>Tanácsadói részvétel az önkormányzati gazdálkodás racionalizálásában és a vagyonátadásokhoz kötődően</a:t>
            </a:r>
            <a:endParaRPr lang="hu-HU" sz="1800" dirty="0" smtClean="0">
              <a:latin typeface="Times New Roman" pitchFamily="18" charset="0"/>
            </a:endParaRPr>
          </a:p>
          <a:p>
            <a:pPr algn="just"/>
            <a:endParaRPr lang="hu-HU" sz="1800" dirty="0" smtClean="0">
              <a:latin typeface="Times New Roman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17</a:t>
            </a:fld>
            <a:endParaRPr lang="hu-HU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B5DE74-959F-437E-85E5-1B42632F0242}" type="slidenum">
              <a:rPr lang="hu-HU"/>
              <a:pPr/>
              <a:t>18</a:t>
            </a:fld>
            <a:endParaRPr lang="hu-HU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>
                <a:solidFill>
                  <a:schemeClr val="accent2"/>
                </a:solidFill>
                <a:latin typeface="Times New Roman" pitchFamily="18" charset="0"/>
              </a:rPr>
              <a:t>MFB Invest Zrt.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hu-HU">
              <a:solidFill>
                <a:schemeClr val="accent2"/>
              </a:solidFill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hu-HU" sz="3600" b="1"/>
          </a:p>
          <a:p>
            <a:pPr algn="ctr">
              <a:buFont typeface="Wingdings" pitchFamily="2" charset="2"/>
              <a:buNone/>
            </a:pPr>
            <a:r>
              <a:rPr lang="hu-HU" sz="4000" b="1">
                <a:latin typeface="Times New Roman" pitchFamily="18" charset="0"/>
              </a:rPr>
              <a:t>Köszönöm a figyelmet!</a:t>
            </a:r>
          </a:p>
          <a:p>
            <a:pPr algn="ctr">
              <a:buFont typeface="Wingdings" pitchFamily="2" charset="2"/>
              <a:buNone/>
            </a:pPr>
            <a:endParaRPr lang="hu-HU" sz="4000" b="1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hu-HU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MFB Invest Befektetési és Vagyonkezelő Zrt.</a:t>
            </a:r>
          </a:p>
          <a:p>
            <a:pPr algn="ctr">
              <a:buFont typeface="Wingdings" pitchFamily="2" charset="2"/>
              <a:buNone/>
            </a:pPr>
            <a:r>
              <a:rPr lang="hu-HU">
                <a:latin typeface="Times New Roman" pitchFamily="18" charset="0"/>
              </a:rPr>
              <a:t>Cím: 1138 Budapest, Népfürdő u. 22. Duna </a:t>
            </a:r>
            <a:r>
              <a:rPr lang="en-US">
                <a:latin typeface="Times New Roman" pitchFamily="18" charset="0"/>
              </a:rPr>
              <a:t>Tower</a:t>
            </a:r>
            <a:r>
              <a:rPr lang="hu-HU">
                <a:latin typeface="Times New Roman" pitchFamily="18" charset="0"/>
              </a:rPr>
              <a:t> B/12. em.</a:t>
            </a:r>
          </a:p>
          <a:p>
            <a:pPr algn="ctr">
              <a:buFont typeface="Wingdings" pitchFamily="2" charset="2"/>
              <a:buNone/>
            </a:pPr>
            <a:r>
              <a:rPr lang="hu-HU">
                <a:latin typeface="Times New Roman" pitchFamily="18" charset="0"/>
              </a:rPr>
              <a:t>Telefon: 452-5700, Fax: 452-5702</a:t>
            </a:r>
          </a:p>
          <a:p>
            <a:pPr algn="ctr">
              <a:buFont typeface="Wingdings" pitchFamily="2" charset="2"/>
              <a:buNone/>
            </a:pPr>
            <a:endParaRPr lang="hu-HU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hu-HU"/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2276872"/>
            <a:ext cx="8281988" cy="3600400"/>
          </a:xfrm>
        </p:spPr>
        <p:txBody>
          <a:bodyPr/>
          <a:lstStyle/>
          <a:p>
            <a:pPr algn="ctr">
              <a:lnSpc>
                <a:spcPct val="115000"/>
              </a:lnSpc>
              <a:spcBef>
                <a:spcPct val="35000"/>
              </a:spcBef>
              <a:buNone/>
            </a:pPr>
            <a:r>
              <a:rPr lang="hu-HU" sz="2800" b="1" dirty="0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Lehetséges tőkefinanszírozási források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Lehetséges szereplők a hazai tőkefinanszírozásban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80728"/>
            <a:ext cx="8281988" cy="4537298"/>
          </a:xfrm>
        </p:spPr>
        <p:txBody>
          <a:bodyPr/>
          <a:lstStyle/>
          <a:p>
            <a:r>
              <a:rPr lang="hu-HU" b="1" dirty="0" smtClean="0">
                <a:latin typeface="Times New Roman" pitchFamily="18" charset="0"/>
                <a:cs typeface="Times New Roman" pitchFamily="18" charset="0"/>
              </a:rPr>
              <a:t>JEREMIE alapok (7+1 alap)</a:t>
            </a:r>
          </a:p>
          <a:p>
            <a:endParaRPr lang="hu-H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b="1" dirty="0" smtClean="0">
                <a:latin typeface="Times New Roman" pitchFamily="18" charset="0"/>
                <a:cs typeface="Times New Roman" pitchFamily="18" charset="0"/>
              </a:rPr>
              <a:t>Hazai állami finanszírozók (MFB csoport</a:t>
            </a:r>
            <a:r>
              <a:rPr lang="hu-HU" b="1" dirty="0" smtClean="0"/>
              <a:t>)</a:t>
            </a:r>
          </a:p>
          <a:p>
            <a:pPr>
              <a:buNone/>
            </a:pPr>
            <a:endParaRPr lang="hu-H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u-H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Egyéb hazai kockázati tőkealapok (nem részei a JEREMIE programnak)</a:t>
            </a:r>
          </a:p>
          <a:p>
            <a:endParaRPr lang="hu-HU" dirty="0" smtClean="0">
              <a:latin typeface="Times New Roman" pitchFamily="18" charset="0"/>
              <a:cs typeface="Times New Roman" pitchFamily="18" charset="0"/>
            </a:endParaRPr>
          </a:p>
          <a:p>
            <a:endParaRPr lang="hu-H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Nagy nemzetközi szereplők (pl.: EIB, EBRD, intézményi befektetők; csak jelentős projektméret esetén érdeklődnek)</a:t>
            </a:r>
          </a:p>
          <a:p>
            <a:endParaRPr lang="hu-H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3</a:t>
            </a:fld>
            <a:endParaRPr lang="hu-HU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 kockázati tőke szektoronkénti aktivitása Magyarországon (1989-2010)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4</a:t>
            </a:fld>
            <a:endParaRPr lang="hu-HU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251520" y="476672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20688"/>
            <a:ext cx="7272808" cy="5492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zövegdoboz 8"/>
          <p:cNvSpPr txBox="1"/>
          <p:nvPr/>
        </p:nvSpPr>
        <p:spPr>
          <a:xfrm>
            <a:off x="6695728" y="6381328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dirty="0" smtClean="0"/>
              <a:t>Forrás: HVCA</a:t>
            </a:r>
            <a:endParaRPr lang="hu-HU" sz="1050" dirty="0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1115616" y="3140968"/>
            <a:ext cx="7128792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5B1923-34FD-4541-82A8-BA03FBEDCF37}" type="slidenum">
              <a:rPr lang="hu-HU"/>
              <a:pPr/>
              <a:t>5</a:t>
            </a:fld>
            <a:endParaRPr lang="hu-H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800" kern="1200" dirty="0">
                <a:latin typeface="Times New Roman" pitchFamily="18" charset="0"/>
              </a:rPr>
              <a:t>az MFB Csoporthoz tartozó MV </a:t>
            </a:r>
            <a:r>
              <a:rPr lang="hu-HU" sz="1800" kern="1200" dirty="0" err="1">
                <a:latin typeface="Times New Roman" pitchFamily="18" charset="0"/>
              </a:rPr>
              <a:t>Zrt</a:t>
            </a:r>
            <a:r>
              <a:rPr lang="hu-HU" sz="1800" kern="1200" dirty="0">
                <a:latin typeface="Times New Roman" pitchFamily="18" charset="0"/>
              </a:rPr>
              <a:t>. közvetlen partnerei </a:t>
            </a:r>
            <a:r>
              <a:rPr lang="hu-HU" sz="1800" kern="1200" dirty="0" smtClean="0">
                <a:latin typeface="Times New Roman" pitchFamily="18" charset="0"/>
              </a:rPr>
              <a:t>magán kockázati </a:t>
            </a:r>
            <a:r>
              <a:rPr lang="hu-HU" sz="1800" kern="1200" dirty="0">
                <a:latin typeface="Times New Roman" pitchFamily="18" charset="0"/>
              </a:rPr>
              <a:t>tőke alapkezelő társaságok</a:t>
            </a:r>
          </a:p>
          <a:p>
            <a:endParaRPr lang="hu-HU" sz="1800" kern="1200" dirty="0">
              <a:latin typeface="Times New Roman" pitchFamily="18" charset="0"/>
            </a:endParaRPr>
          </a:p>
          <a:p>
            <a:r>
              <a:rPr lang="hu-HU" sz="1800" kern="1200" dirty="0">
                <a:latin typeface="Times New Roman" pitchFamily="18" charset="0"/>
              </a:rPr>
              <a:t>a források ezen alapkezelők közreműködésével jutnak el a vállalkozásokhoz</a:t>
            </a:r>
          </a:p>
          <a:p>
            <a:endParaRPr lang="hu-HU" sz="1800" kern="1200" dirty="0">
              <a:latin typeface="Times New Roman" pitchFamily="18" charset="0"/>
            </a:endParaRPr>
          </a:p>
          <a:p>
            <a:r>
              <a:rPr lang="hu-HU" sz="1800" kern="1200" dirty="0">
                <a:latin typeface="Times New Roman" pitchFamily="18" charset="0"/>
              </a:rPr>
              <a:t>sikerült a magánbefektetők forrásait is mozgósítani a befektetések érdekében</a:t>
            </a:r>
          </a:p>
          <a:p>
            <a:endParaRPr lang="hu-HU" sz="1800" kern="1200" dirty="0">
              <a:latin typeface="Times New Roman" pitchFamily="18" charset="0"/>
            </a:endParaRPr>
          </a:p>
          <a:p>
            <a:r>
              <a:rPr lang="hu-HU" sz="1800" kern="1200" dirty="0">
                <a:latin typeface="Times New Roman" pitchFamily="18" charset="0"/>
              </a:rPr>
              <a:t>a kiválasztott alapkezelők közel 45 milliárd forint tőkét helyezhetnek ki – 31,5 milliárd forint uniós pénzt felhasználva – kifejezetten a hazai kis- és középvállalkozásoknak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8775" y="0"/>
            <a:ext cx="87852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A</a:t>
            </a:r>
            <a:r>
              <a:rPr kumimoji="0" lang="hu-HU" sz="20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JEREMIE program</a:t>
            </a:r>
            <a:endParaRPr kumimoji="0" lang="hu-HU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AB2D03-13DE-42CE-9526-6E6383155D62}" type="slidenum">
              <a:rPr lang="hu-HU"/>
              <a:pPr/>
              <a:t>6</a:t>
            </a:fld>
            <a:endParaRPr lang="hu-HU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JEREMIE </a:t>
            </a:r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program – Befektetési fókusz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209285" cy="4608512"/>
          </a:xfrm>
        </p:spPr>
        <p:txBody>
          <a:bodyPr/>
          <a:lstStyle/>
          <a:p>
            <a:pPr marL="381000" indent="-381000"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  <a:cs typeface="Times New Roman" pitchFamily="18" charset="0"/>
              </a:rPr>
              <a:t>A potenciális befektetési célpont (célvállalat)</a:t>
            </a: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pPr marL="381000" indent="-381000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Magyarországon bejegyzett, mikro-,kis- vagy középvállalkozás </a:t>
            </a:r>
          </a:p>
          <a:p>
            <a:pPr marL="381000" indent="-381000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a korai (magvető és induló) vagy növekedési életszakaszban tart</a:t>
            </a:r>
          </a:p>
          <a:p>
            <a:pPr marL="381000" indent="-381000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öt évnél nem régebben alapították</a:t>
            </a:r>
          </a:p>
          <a:p>
            <a:pPr marL="381000" indent="-381000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Nettó évi árbevétele nem haladta meg a másfél milliárd forintot</a:t>
            </a:r>
          </a:p>
          <a:p>
            <a:pPr marL="381000" indent="-381000">
              <a:buFont typeface="Wingdings" pitchFamily="2" charset="2"/>
              <a:buNone/>
            </a:pPr>
            <a:endParaRPr lang="hu-HU" sz="1800" dirty="0">
              <a:latin typeface="Times New Roman" pitchFamily="18" charset="0"/>
              <a:cs typeface="Times New Roman" pitchFamily="18" charset="0"/>
            </a:endParaRPr>
          </a:p>
          <a:p>
            <a:pPr marL="381000" indent="-381000">
              <a:buFont typeface="Wingdings" pitchFamily="2" charset="2"/>
              <a:buNone/>
            </a:pPr>
            <a:r>
              <a:rPr lang="hu-HU" sz="1800" b="1" dirty="0">
                <a:latin typeface="Times New Roman" pitchFamily="18" charset="0"/>
                <a:cs typeface="Times New Roman" pitchFamily="18" charset="0"/>
              </a:rPr>
              <a:t>Maximális befektetési méret</a:t>
            </a:r>
          </a:p>
          <a:p>
            <a:pPr marL="381000" indent="-381000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egy 12 hónapos időszak alatt maximum 1,5 millió euró</a:t>
            </a:r>
          </a:p>
          <a:p>
            <a:pPr marL="381000" indent="-381000"/>
            <a:r>
              <a:rPr lang="hu-HU" sz="1800" dirty="0">
                <a:latin typeface="Times New Roman" pitchFamily="18" charset="0"/>
                <a:cs typeface="Times New Roman" pitchFamily="18" charset="0"/>
              </a:rPr>
              <a:t>legfeljebb 3 egymást követő évben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A JEREMIE program eddigi eredményei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7</a:t>
            </a:fld>
            <a:endParaRPr lang="hu-HU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  <p:pic>
        <p:nvPicPr>
          <p:cNvPr id="6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284984"/>
            <a:ext cx="4657143" cy="277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284984"/>
            <a:ext cx="41814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églalap 11"/>
          <p:cNvSpPr/>
          <p:nvPr/>
        </p:nvSpPr>
        <p:spPr>
          <a:xfrm>
            <a:off x="323528" y="836712"/>
            <a:ext cx="8064896" cy="228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 JEREMIE alapok 2010 elején jöttek létre, de a tényleges befektetési tevékenység 2011-ben gyorsult fel, azóta: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8,45 milliárd Ft értékű eldöntött befektetés 31 Céltársaságba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5,64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mrd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Ft összegű leszerződött befektetés 22 Céltársaságba (átlagos ügyletméret: 256 millió Ft)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4,06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mrd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Ft folyósítva (szerződött érték 72%-a)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Iparági megoszlás (darab, illetve HUF):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6191672" y="6309320"/>
            <a:ext cx="29523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dirty="0" smtClean="0"/>
              <a:t>Forrás: MV </a:t>
            </a:r>
            <a:r>
              <a:rPr lang="hu-HU" sz="1050" dirty="0" err="1" smtClean="0"/>
              <a:t>Zrt</a:t>
            </a:r>
            <a:r>
              <a:rPr lang="hu-HU" sz="1050" dirty="0" smtClean="0"/>
              <a:t>.</a:t>
            </a:r>
            <a:endParaRPr lang="hu-HU" sz="1050" dirty="0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611560" y="5301208"/>
            <a:ext cx="1440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5148064" y="5301208"/>
            <a:ext cx="14401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2564904"/>
            <a:ext cx="8281988" cy="4032448"/>
          </a:xfrm>
        </p:spPr>
        <p:txBody>
          <a:bodyPr/>
          <a:lstStyle/>
          <a:p>
            <a:pPr algn="ctr">
              <a:lnSpc>
                <a:spcPct val="115000"/>
              </a:lnSpc>
              <a:spcBef>
                <a:spcPct val="35000"/>
              </a:spcBef>
              <a:buNone/>
            </a:pPr>
            <a:r>
              <a:rPr lang="hu-HU" sz="2800" b="1" dirty="0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Az MFB </a:t>
            </a:r>
            <a:r>
              <a:rPr lang="hu-HU" sz="2800" b="1" dirty="0" err="1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Invest</a:t>
            </a:r>
            <a:r>
              <a:rPr lang="hu-HU" sz="2800" b="1" dirty="0" smtClean="0">
                <a:solidFill>
                  <a:srgbClr val="2A3B5A"/>
                </a:solidFill>
                <a:latin typeface="Times New Roman" pitchFamily="18" charset="0"/>
                <a:ea typeface="+mj-ea"/>
                <a:cs typeface="+mj-cs"/>
              </a:rPr>
              <a:t> tőkefinanszírozási tevékenysége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276B7-E747-4C6A-8086-FFCE34F44220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9E81B1-ADFF-42E0-AACF-85E0DD7FDACD}" type="slidenum">
              <a:rPr lang="hu-HU"/>
              <a:pPr/>
              <a:t>9</a:t>
            </a:fld>
            <a:endParaRPr lang="hu-HU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MFB </a:t>
            </a:r>
            <a:r>
              <a:rPr lang="hu-HU" sz="2000" dirty="0" err="1">
                <a:solidFill>
                  <a:schemeClr val="accent2"/>
                </a:solidFill>
                <a:latin typeface="Times New Roman" pitchFamily="18" charset="0"/>
              </a:rPr>
              <a:t>Invest</a:t>
            </a:r>
            <a:r>
              <a:rPr lang="hu-HU" sz="20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hu-HU" sz="2000" dirty="0" smtClean="0">
                <a:solidFill>
                  <a:schemeClr val="accent2"/>
                </a:solidFill>
                <a:latin typeface="Times New Roman" pitchFamily="18" charset="0"/>
              </a:rPr>
              <a:t>bemutatkozás</a:t>
            </a:r>
            <a:endParaRPr lang="hu-HU" sz="2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281988" cy="4608512"/>
          </a:xfrm>
        </p:spPr>
        <p:txBody>
          <a:bodyPr/>
          <a:lstStyle/>
          <a:p>
            <a:r>
              <a:rPr lang="hu-HU" sz="1800" dirty="0">
                <a:latin typeface="Times New Roman" pitchFamily="18" charset="0"/>
              </a:rPr>
              <a:t>Az MFB </a:t>
            </a:r>
            <a:r>
              <a:rPr lang="hu-HU" sz="1800" dirty="0" err="1">
                <a:latin typeface="Times New Roman" pitchFamily="18" charset="0"/>
              </a:rPr>
              <a:t>Invest</a:t>
            </a:r>
            <a:r>
              <a:rPr lang="hu-HU" sz="1800" dirty="0">
                <a:latin typeface="Times New Roman" pitchFamily="18" charset="0"/>
              </a:rPr>
              <a:t> </a:t>
            </a:r>
            <a:r>
              <a:rPr lang="hu-HU" sz="1800" dirty="0" err="1">
                <a:latin typeface="Times New Roman" pitchFamily="18" charset="0"/>
              </a:rPr>
              <a:t>Zrt</a:t>
            </a:r>
            <a:r>
              <a:rPr lang="hu-HU" sz="1800" dirty="0">
                <a:latin typeface="Times New Roman" pitchFamily="18" charset="0"/>
              </a:rPr>
              <a:t>. a Magyar Fejlesztési Bank </a:t>
            </a:r>
            <a:r>
              <a:rPr lang="hu-HU" sz="1800" dirty="0" err="1">
                <a:latin typeface="Times New Roman" pitchFamily="18" charset="0"/>
              </a:rPr>
              <a:t>Zrt</a:t>
            </a:r>
            <a:r>
              <a:rPr lang="hu-HU" sz="1800" dirty="0">
                <a:latin typeface="Times New Roman" pitchFamily="18" charset="0"/>
              </a:rPr>
              <a:t>. 100%-os tulajdonú leányvállalata, amely a bankcsoport tőkefinanszírozási </a:t>
            </a:r>
            <a:r>
              <a:rPr lang="hu-HU" sz="1800" dirty="0" smtClean="0">
                <a:latin typeface="Times New Roman" pitchFamily="18" charset="0"/>
              </a:rPr>
              <a:t>tevékenységének integrálására jött létre 2006-ban.</a:t>
            </a:r>
          </a:p>
          <a:p>
            <a:endParaRPr lang="hu-HU" sz="1800" dirty="0">
              <a:latin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</a:rPr>
              <a:t>A </a:t>
            </a:r>
            <a:r>
              <a:rPr lang="hu-HU" sz="1800" dirty="0">
                <a:latin typeface="Times New Roman" pitchFamily="18" charset="0"/>
              </a:rPr>
              <a:t>társaság tevékenységének vezérelve a profitorientáltság. </a:t>
            </a:r>
            <a:endParaRPr lang="hu-HU" sz="1800" dirty="0" smtClean="0">
              <a:latin typeface="Times New Roman" pitchFamily="18" charset="0"/>
            </a:endParaRPr>
          </a:p>
          <a:p>
            <a:endParaRPr lang="hu-HU" sz="1800" dirty="0">
              <a:latin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</a:rPr>
              <a:t>Emellett </a:t>
            </a:r>
            <a:r>
              <a:rPr lang="hu-HU" sz="1800" dirty="0">
                <a:latin typeface="Times New Roman" pitchFamily="18" charset="0"/>
              </a:rPr>
              <a:t>természetesen érvényesülnek a </a:t>
            </a:r>
            <a:r>
              <a:rPr lang="hu-HU" sz="1800" dirty="0" smtClean="0">
                <a:latin typeface="Times New Roman" pitchFamily="18" charset="0"/>
              </a:rPr>
              <a:t>tulajdonos és a kormányzat stratégiai </a:t>
            </a:r>
            <a:r>
              <a:rPr lang="hu-HU" sz="1800" dirty="0">
                <a:latin typeface="Times New Roman" pitchFamily="18" charset="0"/>
              </a:rPr>
              <a:t>céljai is: a hazai kis- és középvállalatok fejlesztési céljainak megvalósítása, a versenyképességet, munkahelyteremtést, innovációs szándékokat, regionális fejlődést segítő tőkefinanszírozás. </a:t>
            </a:r>
            <a:endParaRPr lang="hu-HU" sz="1800" dirty="0" smtClean="0">
              <a:latin typeface="Times New Roman" pitchFamily="18" charset="0"/>
            </a:endParaRPr>
          </a:p>
          <a:p>
            <a:endParaRPr lang="hu-HU" sz="1800" dirty="0" smtClean="0">
              <a:latin typeface="Times New Roman" pitchFamily="18" charset="0"/>
            </a:endParaRPr>
          </a:p>
          <a:p>
            <a:r>
              <a:rPr lang="hu-HU" sz="1800" dirty="0" smtClean="0">
                <a:latin typeface="Times New Roman" pitchFamily="18" charset="0"/>
              </a:rPr>
              <a:t>Fő tevékenységi körök</a:t>
            </a:r>
            <a:r>
              <a:rPr lang="hu-HU" sz="1800" b="1" dirty="0" smtClean="0">
                <a:latin typeface="Times New Roman" pitchFamily="18" charset="0"/>
              </a:rPr>
              <a:t>: tőkefinanszírozás, vállalati pénzügyi tanácsadás</a:t>
            </a:r>
            <a:r>
              <a:rPr lang="hu-HU" sz="1800" dirty="0" smtClean="0">
                <a:latin typeface="Times New Roman" pitchFamily="18" charset="0"/>
              </a:rPr>
              <a:t>, portfoliókezelés (csoporttagok részére), ingatlankezelés (csoporttagok részére). </a:t>
            </a:r>
            <a:endParaRPr lang="hu-HU" sz="1800" dirty="0">
              <a:latin typeface="Times New Roman" pitchFamily="18" charset="0"/>
            </a:endParaRPr>
          </a:p>
          <a:p>
            <a:endParaRPr lang="hu-HU" sz="1800" dirty="0">
              <a:latin typeface="Times New Roman" pitchFamily="18" charset="0"/>
            </a:endParaRP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250825" y="549275"/>
            <a:ext cx="864235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áció v1">
  <a:themeElements>
    <a:clrScheme name="prezentáció v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áció 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ezentáció 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áció 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áció 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áció 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áció 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áció 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áció 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áció 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áció 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áció 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áció 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áció 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v1</Template>
  <TotalTime>3020</TotalTime>
  <Words>812</Words>
  <Application>Microsoft Office PowerPoint</Application>
  <PresentationFormat>Diavetítés a képernyőre (4:3 oldalarány)</PresentationFormat>
  <Paragraphs>166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prezentáció v1</vt:lpstr>
      <vt:lpstr> Kockázati tőkefinanszírozás a megújuló energia szektorban  Buda Sándor Tanácsadási igazgató</vt:lpstr>
      <vt:lpstr>2. dia</vt:lpstr>
      <vt:lpstr>Lehetséges szereplők a hazai tőkefinanszírozásban</vt:lpstr>
      <vt:lpstr>A kockázati tőke szektoronkénti aktivitása Magyarországon (1989-2010)</vt:lpstr>
      <vt:lpstr>5. dia</vt:lpstr>
      <vt:lpstr>JEREMIE program – Befektetési fókusz</vt:lpstr>
      <vt:lpstr>A JEREMIE program eddigi eredményei</vt:lpstr>
      <vt:lpstr>8. dia</vt:lpstr>
      <vt:lpstr>MFB Invest bemutatkozás</vt:lpstr>
      <vt:lpstr>Az MFB Invest által megcélzott szektorok</vt:lpstr>
      <vt:lpstr>Az MFB Invest befektetési politikájának jellemzői I.</vt:lpstr>
      <vt:lpstr>MFB Invest befektetési politikájának jellemzői II.</vt:lpstr>
      <vt:lpstr>13. dia</vt:lpstr>
      <vt:lpstr>Verseny a befektetőkért </vt:lpstr>
      <vt:lpstr>Az MFB Invest tanácsadási üzletágának szolgáltatásai</vt:lpstr>
      <vt:lpstr>Az MFB Invest tanácsadási üzletágának erősségei</vt:lpstr>
      <vt:lpstr>A közeljövő lehetőségei – aktuálisok</vt:lpstr>
      <vt:lpstr>MFB Invest Zrt.</vt:lpstr>
    </vt:vector>
  </TitlesOfParts>
  <Company>MFB Rt.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ujhegyik</dc:creator>
  <cp:lastModifiedBy>budas</cp:lastModifiedBy>
  <cp:revision>273</cp:revision>
  <dcterms:created xsi:type="dcterms:W3CDTF">2007-05-10T08:19:48Z</dcterms:created>
  <dcterms:modified xsi:type="dcterms:W3CDTF">2011-11-18T13:10:57Z</dcterms:modified>
</cp:coreProperties>
</file>