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31"/>
  </p:notesMasterIdLst>
  <p:handoutMasterIdLst>
    <p:handoutMasterId r:id="rId32"/>
  </p:handoutMasterIdLst>
  <p:sldIdLst>
    <p:sldId id="262" r:id="rId2"/>
    <p:sldId id="507" r:id="rId3"/>
    <p:sldId id="585" r:id="rId4"/>
    <p:sldId id="586" r:id="rId5"/>
    <p:sldId id="588" r:id="rId6"/>
    <p:sldId id="587" r:id="rId7"/>
    <p:sldId id="524" r:id="rId8"/>
    <p:sldId id="564" r:id="rId9"/>
    <p:sldId id="617" r:id="rId10"/>
    <p:sldId id="618" r:id="rId11"/>
    <p:sldId id="619" r:id="rId12"/>
    <p:sldId id="533" r:id="rId13"/>
    <p:sldId id="534" r:id="rId14"/>
    <p:sldId id="622" r:id="rId15"/>
    <p:sldId id="621" r:id="rId16"/>
    <p:sldId id="537" r:id="rId17"/>
    <p:sldId id="572" r:id="rId18"/>
    <p:sldId id="545" r:id="rId19"/>
    <p:sldId id="640" r:id="rId20"/>
    <p:sldId id="607" r:id="rId21"/>
    <p:sldId id="641" r:id="rId22"/>
    <p:sldId id="614" r:id="rId23"/>
    <p:sldId id="616" r:id="rId24"/>
    <p:sldId id="626" r:id="rId25"/>
    <p:sldId id="630" r:id="rId26"/>
    <p:sldId id="642" r:id="rId27"/>
    <p:sldId id="565" r:id="rId28"/>
    <p:sldId id="543" r:id="rId29"/>
    <p:sldId id="476" r:id="rId30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481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66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5AB546-CBC2-4A77-938A-67D3E08ED054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hu-HU"/>
        </a:p>
      </dgm:t>
    </dgm:pt>
    <dgm:pt modelId="{B11893CB-9195-4AE7-8B4F-88A801652015}">
      <dgm:prSet custT="1"/>
      <dgm:spPr/>
      <dgm:t>
        <a:bodyPr/>
        <a:lstStyle/>
        <a:p>
          <a:pPr rtl="0"/>
          <a:r>
            <a:rPr lang="hu-HU" sz="1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Kö</a:t>
          </a:r>
          <a:r>
            <a:rPr lang="hu-H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								1 db</a:t>
          </a:r>
          <a:endParaRPr lang="hu-HU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809FC5-0D8A-46FA-93E8-071A7DCC32D3}" type="parTrans" cxnId="{78C01136-8FA5-4E93-BC4E-33B909A4C830}">
      <dgm:prSet/>
      <dgm:spPr/>
      <dgm:t>
        <a:bodyPr/>
        <a:lstStyle/>
        <a:p>
          <a:endParaRPr lang="hu-HU"/>
        </a:p>
      </dgm:t>
    </dgm:pt>
    <dgm:pt modelId="{761715FC-1DF7-4E4F-904E-A30031DAE87D}" type="sibTrans" cxnId="{78C01136-8FA5-4E93-BC4E-33B909A4C830}">
      <dgm:prSet/>
      <dgm:spPr/>
      <dgm:t>
        <a:bodyPr/>
        <a:lstStyle/>
        <a:p>
          <a:endParaRPr lang="hu-HU"/>
        </a:p>
      </dgm:t>
    </dgm:pt>
    <dgm:pt modelId="{535F3529-1200-4488-B0CA-0A969DC99D8D}">
      <dgm:prSet custT="1"/>
      <dgm:spPr/>
      <dgm:t>
        <a:bodyPr/>
        <a:lstStyle/>
        <a:p>
          <a:pPr rtl="0"/>
          <a:r>
            <a:rPr lang="hu-H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H2								1 db</a:t>
          </a:r>
          <a:endParaRPr lang="hu-HU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821599-11CF-41E1-9E12-34D08C55E5A9}" type="parTrans" cxnId="{55B39144-C339-4EBD-849B-94C0ECBC26CB}">
      <dgm:prSet/>
      <dgm:spPr/>
      <dgm:t>
        <a:bodyPr/>
        <a:lstStyle/>
        <a:p>
          <a:endParaRPr lang="hu-HU"/>
        </a:p>
      </dgm:t>
    </dgm:pt>
    <dgm:pt modelId="{0890BD00-7E99-4411-BC08-AAB62736CAFA}" type="sibTrans" cxnId="{55B39144-C339-4EBD-849B-94C0ECBC26CB}">
      <dgm:prSet/>
      <dgm:spPr/>
      <dgm:t>
        <a:bodyPr/>
        <a:lstStyle/>
        <a:p>
          <a:endParaRPr lang="hu-HU"/>
        </a:p>
      </dgm:t>
    </dgm:pt>
    <dgm:pt modelId="{9B0C5C1B-93F8-4B00-99AC-D31426313FF9}">
      <dgm:prSet custT="1"/>
      <dgm:spPr/>
      <dgm:t>
        <a:bodyPr/>
        <a:lstStyle/>
        <a:p>
          <a:pPr rtl="0"/>
          <a:r>
            <a:rPr lang="hu-H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E1								1 db</a:t>
          </a:r>
          <a:endParaRPr lang="hu-HU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1CE9C7-D2CE-4903-AC1C-A72061D0E797}" type="parTrans" cxnId="{EF29FE1B-BFAB-4649-9781-FC6103B24E9D}">
      <dgm:prSet/>
      <dgm:spPr/>
      <dgm:t>
        <a:bodyPr/>
        <a:lstStyle/>
        <a:p>
          <a:endParaRPr lang="hu-HU"/>
        </a:p>
      </dgm:t>
    </dgm:pt>
    <dgm:pt modelId="{B70C90E8-CA44-4700-871B-83210471EA72}" type="sibTrans" cxnId="{EF29FE1B-BFAB-4649-9781-FC6103B24E9D}">
      <dgm:prSet/>
      <dgm:spPr/>
      <dgm:t>
        <a:bodyPr/>
        <a:lstStyle/>
        <a:p>
          <a:endParaRPr lang="hu-HU"/>
        </a:p>
      </dgm:t>
    </dgm:pt>
    <dgm:pt modelId="{1AA6882B-2AB8-4C77-8AD4-27A65CC1B0BF}">
      <dgm:prSet custT="1"/>
      <dgm:spPr/>
      <dgm:t>
        <a:bodyPr/>
        <a:lstStyle/>
        <a:p>
          <a:pPr rtl="0"/>
          <a:r>
            <a:rPr lang="hu-H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B1, </a:t>
          </a:r>
          <a:r>
            <a:rPr lang="hu-HU" sz="1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B1</a:t>
          </a:r>
          <a:r>
            <a:rPr lang="hu-H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hu-HU" sz="1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B1</a:t>
          </a:r>
          <a:r>
            <a:rPr lang="hu-H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hu-HU" sz="1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B1</a:t>
          </a:r>
          <a:r>
            <a:rPr lang="hu-H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hu-HU" sz="1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B1</a:t>
          </a:r>
          <a:r>
            <a:rPr lang="hu-H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hu-HU" sz="1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B1</a:t>
          </a:r>
          <a:r>
            <a:rPr lang="hu-H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			  			6 db</a:t>
          </a:r>
          <a:endParaRPr lang="hu-HU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06AAFA-AAA9-462C-A3CB-8F375DA82CFA}" type="parTrans" cxnId="{21F562D3-A3FD-4477-9A97-9818CA73638D}">
      <dgm:prSet/>
      <dgm:spPr/>
      <dgm:t>
        <a:bodyPr/>
        <a:lstStyle/>
        <a:p>
          <a:endParaRPr lang="hu-HU"/>
        </a:p>
      </dgm:t>
    </dgm:pt>
    <dgm:pt modelId="{02D19EE0-950F-4A06-B4C6-90BEAE0B9704}" type="sibTrans" cxnId="{21F562D3-A3FD-4477-9A97-9818CA73638D}">
      <dgm:prSet/>
      <dgm:spPr/>
      <dgm:t>
        <a:bodyPr/>
        <a:lstStyle/>
        <a:p>
          <a:endParaRPr lang="hu-HU"/>
        </a:p>
      </dgm:t>
    </dgm:pt>
    <dgm:pt modelId="{EE05FA62-4078-45D6-B67E-D0D5E071B255}">
      <dgm:prSet custT="1"/>
      <dgm:spPr/>
      <dgm:t>
        <a:bodyPr/>
        <a:lstStyle/>
        <a:p>
          <a:pPr rtl="0"/>
          <a:r>
            <a:rPr lang="hu-H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A1,</a:t>
          </a:r>
          <a:r>
            <a:rPr lang="hu-HU" sz="1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A1</a:t>
          </a:r>
          <a:r>
            <a:rPr lang="hu-H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hu-HU" sz="1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A1</a:t>
          </a:r>
          <a:r>
            <a:rPr lang="hu-H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hu-HU" sz="1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A1</a:t>
          </a:r>
          <a:r>
            <a:rPr lang="hu-H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hu-HU" sz="1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A1</a:t>
          </a:r>
          <a:r>
            <a:rPr lang="hu-H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hu-HU" sz="1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A1</a:t>
          </a:r>
          <a:r>
            <a:rPr lang="hu-H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hu-HU" sz="1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A1</a:t>
          </a:r>
          <a:r>
            <a:rPr lang="hu-H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hu-HU" sz="1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A1</a:t>
          </a:r>
          <a:r>
            <a:rPr lang="hu-H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hu-HU" sz="1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A1</a:t>
          </a:r>
          <a:r>
            <a:rPr lang="hu-H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hu-HU" sz="1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A1</a:t>
          </a:r>
          <a:r>
            <a:rPr lang="hu-H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hu-HU" sz="1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A1</a:t>
          </a:r>
          <a:r>
            <a:rPr lang="hu-H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A2, </a:t>
          </a:r>
          <a:r>
            <a:rPr lang="hu-HU" sz="1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A2</a:t>
          </a:r>
          <a:r>
            <a:rPr lang="hu-H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hu-HU" sz="1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A2</a:t>
          </a:r>
          <a:r>
            <a:rPr lang="hu-H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hu-HU" sz="1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A2</a:t>
          </a:r>
          <a:r>
            <a:rPr lang="hu-H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hu-HU" sz="1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A2</a:t>
          </a:r>
          <a:r>
            <a:rPr lang="hu-H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hu-HU" sz="1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A2</a:t>
          </a:r>
          <a:r>
            <a:rPr lang="hu-H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		</a:t>
          </a:r>
          <a:r>
            <a:rPr lang="hu-HU" sz="1800" b="1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17 db</a:t>
          </a:r>
          <a:endParaRPr lang="hu-HU" sz="1800" b="1" u="none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369DF2-B948-4CFC-BA0A-29990267C2F1}" type="parTrans" cxnId="{18304D02-45D3-4176-AC20-DC613D7F810C}">
      <dgm:prSet/>
      <dgm:spPr/>
      <dgm:t>
        <a:bodyPr/>
        <a:lstStyle/>
        <a:p>
          <a:endParaRPr lang="hu-HU"/>
        </a:p>
      </dgm:t>
    </dgm:pt>
    <dgm:pt modelId="{DD261637-D4A1-4DF4-858C-E5D3E7E2F8B7}" type="sibTrans" cxnId="{18304D02-45D3-4176-AC20-DC613D7F810C}">
      <dgm:prSet/>
      <dgm:spPr/>
      <dgm:t>
        <a:bodyPr/>
        <a:lstStyle/>
        <a:p>
          <a:endParaRPr lang="hu-HU"/>
        </a:p>
      </dgm:t>
    </dgm:pt>
    <dgm:pt modelId="{856D054F-5F76-49D0-AD1B-97547789BBB7}" type="pres">
      <dgm:prSet presAssocID="{BF5AB546-CBC2-4A77-938A-67D3E08ED0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75055A5-90A7-41ED-83FE-5E41C0B01CDC}" type="pres">
      <dgm:prSet presAssocID="{B11893CB-9195-4AE7-8B4F-88A801652015}" presName="parentText" presStyleLbl="node1" presStyleIdx="0" presStyleCnt="5" custScaleY="76190" custLinFactY="-4317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47E0A57-EDE6-4971-8228-7C192B590CD7}" type="pres">
      <dgm:prSet presAssocID="{761715FC-1DF7-4E4F-904E-A30031DAE87D}" presName="spacer" presStyleCnt="0"/>
      <dgm:spPr/>
    </dgm:pt>
    <dgm:pt modelId="{DA3E06F7-BF59-4B2C-9019-4794E3B8BEB4}" type="pres">
      <dgm:prSet presAssocID="{535F3529-1200-4488-B0CA-0A969DC99D8D}" presName="parentText" presStyleLbl="node1" presStyleIdx="1" presStyleCnt="5" custScaleY="99344" custLinFactNeighborY="359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93E7762-7BE2-468D-A289-E1D61A4E255C}" type="pres">
      <dgm:prSet presAssocID="{0890BD00-7E99-4411-BC08-AAB62736CAFA}" presName="spacer" presStyleCnt="0"/>
      <dgm:spPr/>
    </dgm:pt>
    <dgm:pt modelId="{90C77089-46B1-4578-8CD3-718EA7618EE7}" type="pres">
      <dgm:prSet presAssocID="{9B0C5C1B-93F8-4B00-99AC-D31426313FF9}" presName="parentText" presStyleLbl="node1" presStyleIdx="2" presStyleCnt="5" custScaleY="143262" custLinFactNeighborY="2108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697C944-7A6A-48CB-9AAD-31E4F25C5706}" type="pres">
      <dgm:prSet presAssocID="{B70C90E8-CA44-4700-871B-83210471EA72}" presName="spacer" presStyleCnt="0"/>
      <dgm:spPr/>
    </dgm:pt>
    <dgm:pt modelId="{00CE28A8-04C9-4351-B8F0-913B92C1538A}" type="pres">
      <dgm:prSet presAssocID="{1AA6882B-2AB8-4C77-8AD4-27A65CC1B0BF}" presName="parentText" presStyleLbl="node1" presStyleIdx="3" presStyleCnt="5" custScaleY="182139" custLinFactNeighborX="-909" custLinFactNeighborY="39319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DCBA522-AA54-4F0E-B0B3-7976DCA63D4C}" type="pres">
      <dgm:prSet presAssocID="{02D19EE0-950F-4A06-B4C6-90BEAE0B9704}" presName="spacer" presStyleCnt="0"/>
      <dgm:spPr/>
    </dgm:pt>
    <dgm:pt modelId="{13B4436D-6EC5-4E59-A3CA-C45FD840409B}" type="pres">
      <dgm:prSet presAssocID="{EE05FA62-4078-45D6-B67E-D0D5E071B255}" presName="parentText" presStyleLbl="node1" presStyleIdx="4" presStyleCnt="5" custScaleY="311615" custLinFactY="4317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18304D02-45D3-4176-AC20-DC613D7F810C}" srcId="{BF5AB546-CBC2-4A77-938A-67D3E08ED054}" destId="{EE05FA62-4078-45D6-B67E-D0D5E071B255}" srcOrd="4" destOrd="0" parTransId="{27369DF2-B948-4CFC-BA0A-29990267C2F1}" sibTransId="{DD261637-D4A1-4DF4-858C-E5D3E7E2F8B7}"/>
    <dgm:cxn modelId="{1F720EA8-EEC7-44F9-A3B8-D1DC8FDEB0C0}" type="presOf" srcId="{BF5AB546-CBC2-4A77-938A-67D3E08ED054}" destId="{856D054F-5F76-49D0-AD1B-97547789BBB7}" srcOrd="0" destOrd="0" presId="urn:microsoft.com/office/officeart/2005/8/layout/vList2"/>
    <dgm:cxn modelId="{522B9051-E473-4BA3-AF67-87BBFF418E06}" type="presOf" srcId="{1AA6882B-2AB8-4C77-8AD4-27A65CC1B0BF}" destId="{00CE28A8-04C9-4351-B8F0-913B92C1538A}" srcOrd="0" destOrd="0" presId="urn:microsoft.com/office/officeart/2005/8/layout/vList2"/>
    <dgm:cxn modelId="{2B9AF8AC-2618-4421-B037-6235EB57EE89}" type="presOf" srcId="{535F3529-1200-4488-B0CA-0A969DC99D8D}" destId="{DA3E06F7-BF59-4B2C-9019-4794E3B8BEB4}" srcOrd="0" destOrd="0" presId="urn:microsoft.com/office/officeart/2005/8/layout/vList2"/>
    <dgm:cxn modelId="{21F562D3-A3FD-4477-9A97-9818CA73638D}" srcId="{BF5AB546-CBC2-4A77-938A-67D3E08ED054}" destId="{1AA6882B-2AB8-4C77-8AD4-27A65CC1B0BF}" srcOrd="3" destOrd="0" parTransId="{5B06AAFA-AAA9-462C-A3CB-8F375DA82CFA}" sibTransId="{02D19EE0-950F-4A06-B4C6-90BEAE0B9704}"/>
    <dgm:cxn modelId="{78C01136-8FA5-4E93-BC4E-33B909A4C830}" srcId="{BF5AB546-CBC2-4A77-938A-67D3E08ED054}" destId="{B11893CB-9195-4AE7-8B4F-88A801652015}" srcOrd="0" destOrd="0" parTransId="{BD809FC5-0D8A-46FA-93E8-071A7DCC32D3}" sibTransId="{761715FC-1DF7-4E4F-904E-A30031DAE87D}"/>
    <dgm:cxn modelId="{6F1F1213-75AA-4EB9-91EB-70862722B2C1}" type="presOf" srcId="{EE05FA62-4078-45D6-B67E-D0D5E071B255}" destId="{13B4436D-6EC5-4E59-A3CA-C45FD840409B}" srcOrd="0" destOrd="0" presId="urn:microsoft.com/office/officeart/2005/8/layout/vList2"/>
    <dgm:cxn modelId="{55B39144-C339-4EBD-849B-94C0ECBC26CB}" srcId="{BF5AB546-CBC2-4A77-938A-67D3E08ED054}" destId="{535F3529-1200-4488-B0CA-0A969DC99D8D}" srcOrd="1" destOrd="0" parTransId="{D5821599-11CF-41E1-9E12-34D08C55E5A9}" sibTransId="{0890BD00-7E99-4411-BC08-AAB62736CAFA}"/>
    <dgm:cxn modelId="{AF98CF9F-2086-43B1-AEA9-BF11AB4AAA37}" type="presOf" srcId="{B11893CB-9195-4AE7-8B4F-88A801652015}" destId="{375055A5-90A7-41ED-83FE-5E41C0B01CDC}" srcOrd="0" destOrd="0" presId="urn:microsoft.com/office/officeart/2005/8/layout/vList2"/>
    <dgm:cxn modelId="{ADB2B43D-FF36-460C-B007-BBBEEA93678F}" type="presOf" srcId="{9B0C5C1B-93F8-4B00-99AC-D31426313FF9}" destId="{90C77089-46B1-4578-8CD3-718EA7618EE7}" srcOrd="0" destOrd="0" presId="urn:microsoft.com/office/officeart/2005/8/layout/vList2"/>
    <dgm:cxn modelId="{EF29FE1B-BFAB-4649-9781-FC6103B24E9D}" srcId="{BF5AB546-CBC2-4A77-938A-67D3E08ED054}" destId="{9B0C5C1B-93F8-4B00-99AC-D31426313FF9}" srcOrd="2" destOrd="0" parTransId="{621CE9C7-D2CE-4903-AC1C-A72061D0E797}" sibTransId="{B70C90E8-CA44-4700-871B-83210471EA72}"/>
    <dgm:cxn modelId="{C99C3E38-39A8-4B8E-B815-4B4649965B61}" type="presParOf" srcId="{856D054F-5F76-49D0-AD1B-97547789BBB7}" destId="{375055A5-90A7-41ED-83FE-5E41C0B01CDC}" srcOrd="0" destOrd="0" presId="urn:microsoft.com/office/officeart/2005/8/layout/vList2"/>
    <dgm:cxn modelId="{CB3049A2-F010-4E40-BA5A-1859206D95E9}" type="presParOf" srcId="{856D054F-5F76-49D0-AD1B-97547789BBB7}" destId="{247E0A57-EDE6-4971-8228-7C192B590CD7}" srcOrd="1" destOrd="0" presId="urn:microsoft.com/office/officeart/2005/8/layout/vList2"/>
    <dgm:cxn modelId="{0D3DDEB8-3952-4A19-BBF7-A0B5FAC0D350}" type="presParOf" srcId="{856D054F-5F76-49D0-AD1B-97547789BBB7}" destId="{DA3E06F7-BF59-4B2C-9019-4794E3B8BEB4}" srcOrd="2" destOrd="0" presId="urn:microsoft.com/office/officeart/2005/8/layout/vList2"/>
    <dgm:cxn modelId="{9B12AA00-A180-4201-A372-48E9F4EF3DEE}" type="presParOf" srcId="{856D054F-5F76-49D0-AD1B-97547789BBB7}" destId="{293E7762-7BE2-468D-A289-E1D61A4E255C}" srcOrd="3" destOrd="0" presId="urn:microsoft.com/office/officeart/2005/8/layout/vList2"/>
    <dgm:cxn modelId="{09E95F9C-1A31-451A-BE48-3C38A09EEE42}" type="presParOf" srcId="{856D054F-5F76-49D0-AD1B-97547789BBB7}" destId="{90C77089-46B1-4578-8CD3-718EA7618EE7}" srcOrd="4" destOrd="0" presId="urn:microsoft.com/office/officeart/2005/8/layout/vList2"/>
    <dgm:cxn modelId="{44441B7C-1A37-436A-97B8-0F542667DDD9}" type="presParOf" srcId="{856D054F-5F76-49D0-AD1B-97547789BBB7}" destId="{F697C944-7A6A-48CB-9AAD-31E4F25C5706}" srcOrd="5" destOrd="0" presId="urn:microsoft.com/office/officeart/2005/8/layout/vList2"/>
    <dgm:cxn modelId="{E0601F1B-7C1E-4C58-8B91-9864C7A7B29A}" type="presParOf" srcId="{856D054F-5F76-49D0-AD1B-97547789BBB7}" destId="{00CE28A8-04C9-4351-B8F0-913B92C1538A}" srcOrd="6" destOrd="0" presId="urn:microsoft.com/office/officeart/2005/8/layout/vList2"/>
    <dgm:cxn modelId="{487E3323-5EA9-411F-BF10-0349C97891B3}" type="presParOf" srcId="{856D054F-5F76-49D0-AD1B-97547789BBB7}" destId="{0DCBA522-AA54-4F0E-B0B3-7976DCA63D4C}" srcOrd="7" destOrd="0" presId="urn:microsoft.com/office/officeart/2005/8/layout/vList2"/>
    <dgm:cxn modelId="{9CAF4347-60EA-438E-8866-6AE540CAAE86}" type="presParOf" srcId="{856D054F-5F76-49D0-AD1B-97547789BBB7}" destId="{13B4436D-6EC5-4E59-A3CA-C45FD840409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5055A5-90A7-41ED-83FE-5E41C0B01CDC}">
      <dsp:nvSpPr>
        <dsp:cNvPr id="0" name=""/>
        <dsp:cNvSpPr/>
      </dsp:nvSpPr>
      <dsp:spPr>
        <a:xfrm>
          <a:off x="0" y="0"/>
          <a:ext cx="7858152" cy="3708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Kö</a:t>
          </a:r>
          <a:r>
            <a:rPr lang="hu-HU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								1 db</a:t>
          </a:r>
          <a:endParaRPr lang="hu-HU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7858152" cy="370831"/>
      </dsp:txXfrm>
    </dsp:sp>
    <dsp:sp modelId="{DA3E06F7-BF59-4B2C-9019-4794E3B8BEB4}">
      <dsp:nvSpPr>
        <dsp:cNvPr id="0" name=""/>
        <dsp:cNvSpPr/>
      </dsp:nvSpPr>
      <dsp:spPr>
        <a:xfrm>
          <a:off x="0" y="500066"/>
          <a:ext cx="7858152" cy="4835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H2								1 db</a:t>
          </a:r>
          <a:endParaRPr lang="hu-HU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500066"/>
        <a:ext cx="7858152" cy="483527"/>
      </dsp:txXfrm>
    </dsp:sp>
    <dsp:sp modelId="{90C77089-46B1-4578-8CD3-718EA7618EE7}">
      <dsp:nvSpPr>
        <dsp:cNvPr id="0" name=""/>
        <dsp:cNvSpPr/>
      </dsp:nvSpPr>
      <dsp:spPr>
        <a:xfrm>
          <a:off x="0" y="1071570"/>
          <a:ext cx="7858152" cy="6972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E1								1 db</a:t>
          </a:r>
          <a:endParaRPr lang="hu-HU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071570"/>
        <a:ext cx="7858152" cy="697284"/>
      </dsp:txXfrm>
    </dsp:sp>
    <dsp:sp modelId="{00CE28A8-04C9-4351-B8F0-913B92C1538A}">
      <dsp:nvSpPr>
        <dsp:cNvPr id="0" name=""/>
        <dsp:cNvSpPr/>
      </dsp:nvSpPr>
      <dsp:spPr>
        <a:xfrm>
          <a:off x="0" y="1857388"/>
          <a:ext cx="7858152" cy="8865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B1, </a:t>
          </a:r>
          <a:r>
            <a:rPr lang="hu-HU" sz="1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B1</a:t>
          </a:r>
          <a:r>
            <a:rPr lang="hu-HU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hu-HU" sz="1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B1</a:t>
          </a:r>
          <a:r>
            <a:rPr lang="hu-HU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hu-HU" sz="1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B1</a:t>
          </a:r>
          <a:r>
            <a:rPr lang="hu-HU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hu-HU" sz="1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B1</a:t>
          </a:r>
          <a:r>
            <a:rPr lang="hu-HU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hu-HU" sz="1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B1</a:t>
          </a:r>
          <a:r>
            <a:rPr lang="hu-HU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			  			6 db</a:t>
          </a:r>
          <a:endParaRPr lang="hu-HU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857388"/>
        <a:ext cx="7858152" cy="886506"/>
      </dsp:txXfrm>
    </dsp:sp>
    <dsp:sp modelId="{13B4436D-6EC5-4E59-A3CA-C45FD840409B}">
      <dsp:nvSpPr>
        <dsp:cNvPr id="0" name=""/>
        <dsp:cNvSpPr/>
      </dsp:nvSpPr>
      <dsp:spPr>
        <a:xfrm>
          <a:off x="0" y="2840996"/>
          <a:ext cx="7858152" cy="15166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A1,</a:t>
          </a:r>
          <a:r>
            <a:rPr lang="hu-HU" sz="1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A1</a:t>
          </a:r>
          <a:r>
            <a:rPr lang="hu-HU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hu-HU" sz="1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A1</a:t>
          </a:r>
          <a:r>
            <a:rPr lang="hu-HU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hu-HU" sz="1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A1</a:t>
          </a:r>
          <a:r>
            <a:rPr lang="hu-HU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hu-HU" sz="1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A1</a:t>
          </a:r>
          <a:r>
            <a:rPr lang="hu-HU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hu-HU" sz="1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A1</a:t>
          </a:r>
          <a:r>
            <a:rPr lang="hu-HU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hu-HU" sz="1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A1</a:t>
          </a:r>
          <a:r>
            <a:rPr lang="hu-HU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hu-HU" sz="1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A1</a:t>
          </a:r>
          <a:r>
            <a:rPr lang="hu-HU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hu-HU" sz="1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A1</a:t>
          </a:r>
          <a:r>
            <a:rPr lang="hu-HU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hu-HU" sz="1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A1</a:t>
          </a:r>
          <a:r>
            <a:rPr lang="hu-HU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hu-HU" sz="1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A1</a:t>
          </a:r>
          <a:r>
            <a:rPr lang="hu-HU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A2, </a:t>
          </a:r>
          <a:r>
            <a:rPr lang="hu-HU" sz="1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A2</a:t>
          </a:r>
          <a:r>
            <a:rPr lang="hu-HU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hu-HU" sz="1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A2</a:t>
          </a:r>
          <a:r>
            <a:rPr lang="hu-HU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hu-HU" sz="1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A2</a:t>
          </a:r>
          <a:r>
            <a:rPr lang="hu-HU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hu-HU" sz="1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A2</a:t>
          </a:r>
          <a:r>
            <a:rPr lang="hu-HU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hu-HU" sz="1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A2</a:t>
          </a:r>
          <a:r>
            <a:rPr lang="hu-HU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		</a:t>
          </a:r>
          <a:r>
            <a:rPr lang="hu-HU" sz="1800" b="1" u="non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17 db</a:t>
          </a:r>
          <a:endParaRPr lang="hu-HU" sz="1800" b="1" u="none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840996"/>
        <a:ext cx="7858152" cy="1516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7455D2-8ED4-4F61-B381-8EA689FE02AA}" type="datetimeFigureOut">
              <a:rPr lang="hu-HU"/>
              <a:pPr>
                <a:defRPr/>
              </a:pPr>
              <a:t>2011. 11. 23.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60BD42B-98B5-46C5-90D2-967785E51E7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5103BD7-DB51-45CF-A75F-104F2CD2841F}" type="datetimeFigureOut">
              <a:rPr lang="hu-HU"/>
              <a:pPr>
                <a:defRPr/>
              </a:pPr>
              <a:t>2011. 11. 23.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CFA0A4C-B34C-490E-B070-550D3B65F0B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smtClean="0"/>
              <a:t>BÜKK-MAK LEADER Falufórumok 2010. április-</a:t>
            </a:r>
          </a:p>
        </p:txBody>
      </p:sp>
      <p:sp>
        <p:nvSpPr>
          <p:cNvPr id="3584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C882BA-DFB3-4D86-92AB-BB248D873B13}" type="slidenum">
              <a:rPr lang="hu-HU" smtClean="0"/>
              <a:pPr/>
              <a:t>1</a:t>
            </a:fld>
            <a:endParaRPr lang="hu-H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506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0DADCB-D921-4187-A516-74CCE06EFA3C}" type="slidenum">
              <a:rPr lang="hu-HU" smtClean="0"/>
              <a:pPr/>
              <a:t>10</a:t>
            </a:fld>
            <a:endParaRPr lang="hu-H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608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0D3EA7-7E68-47CD-B19F-A0FD280E9FFE}" type="slidenum">
              <a:rPr lang="hu-HU" smtClean="0"/>
              <a:pPr/>
              <a:t>11</a:t>
            </a:fld>
            <a:endParaRPr lang="hu-H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710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DD4299-5E77-437B-85F6-6B6D6EBAB2EB}" type="slidenum">
              <a:rPr lang="hu-HU" smtClean="0"/>
              <a:pPr/>
              <a:t>12</a:t>
            </a:fld>
            <a:endParaRPr lang="hu-H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813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CA62B7-0013-4D5B-B5EE-57EA4DCC1964}" type="slidenum">
              <a:rPr lang="hu-HU" smtClean="0"/>
              <a:pPr/>
              <a:t>13</a:t>
            </a:fld>
            <a:endParaRPr lang="hu-H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915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5D0237-95B0-475B-BC52-DBC8042CCF71}" type="slidenum">
              <a:rPr lang="hu-HU" smtClean="0"/>
              <a:pPr/>
              <a:t>14</a:t>
            </a:fld>
            <a:endParaRPr lang="hu-H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018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42F0DD-09AF-4275-9083-A16382EDEA29}" type="slidenum">
              <a:rPr lang="hu-HU" smtClean="0"/>
              <a:pPr/>
              <a:t>15</a:t>
            </a:fld>
            <a:endParaRPr lang="hu-H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120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7A580A-B8A7-46EB-9746-C493A96C16DB}" type="slidenum">
              <a:rPr lang="hu-HU" smtClean="0"/>
              <a:pPr/>
              <a:t>16</a:t>
            </a:fld>
            <a:endParaRPr lang="hu-H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B35B01-17F0-44A0-94C1-39256E6D99DC}" type="slidenum">
              <a:rPr lang="hu-HU" smtClean="0"/>
              <a:pPr/>
              <a:t>17</a:t>
            </a:fld>
            <a:endParaRPr lang="hu-H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325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1BB348-68A7-412C-A7F2-E2B0980316EC}" type="slidenum">
              <a:rPr lang="hu-HU" smtClean="0"/>
              <a:pPr/>
              <a:t>18</a:t>
            </a:fld>
            <a:endParaRPr lang="hu-H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5B29BF-05B1-4B58-A2AF-5121CF32DEBE}" type="slidenum">
              <a:rPr lang="hu-HU" smtClean="0"/>
              <a:pPr/>
              <a:t>19</a:t>
            </a:fld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5B8B9E-A34C-42FA-9F4C-3D57FF6A885B}" type="slidenum">
              <a:rPr lang="hu-HU" smtClean="0"/>
              <a:pPr/>
              <a:t>2</a:t>
            </a:fld>
            <a:endParaRPr lang="hu-H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30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1EEA32-D543-4900-AB15-A616C7C34888}" type="slidenum">
              <a:rPr lang="hu-HU" smtClean="0"/>
              <a:pPr/>
              <a:t>20</a:t>
            </a:fld>
            <a:endParaRPr lang="hu-H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632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3609C4-4F59-4C8C-A125-CC5196E76276}" type="slidenum">
              <a:rPr lang="hu-HU" smtClean="0"/>
              <a:pPr/>
              <a:t>21</a:t>
            </a:fld>
            <a:endParaRPr lang="hu-H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734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3D3028-DA46-49D1-A1D7-CAB7615672DC}" type="slidenum">
              <a:rPr lang="hu-HU" smtClean="0"/>
              <a:pPr/>
              <a:t>22</a:t>
            </a:fld>
            <a:endParaRPr lang="hu-H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837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A82A0D-9A1B-4703-88EF-9B35F49A9E90}" type="slidenum">
              <a:rPr lang="hu-HU" smtClean="0"/>
              <a:pPr/>
              <a:t>23</a:t>
            </a:fld>
            <a:endParaRPr lang="hu-H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5B1EEE-4576-4C43-8C2B-3B104097F3C5}" type="slidenum">
              <a:rPr lang="hu-HU" smtClean="0"/>
              <a:pPr/>
              <a:t>24</a:t>
            </a:fld>
            <a:endParaRPr lang="hu-HU" smtClean="0"/>
          </a:p>
        </p:txBody>
      </p:sp>
      <p:sp>
        <p:nvSpPr>
          <p:cNvPr id="59395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7" name="Dia számának helye 3"/>
          <p:cNvSpPr txBox="1">
            <a:spLocks noGrp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B83C45D-F477-4D9E-8C8F-FDDF36C6D3F7}" type="slidenum">
              <a:rPr lang="hu-HU" sz="1200"/>
              <a:pPr algn="r"/>
              <a:t>24</a:t>
            </a:fld>
            <a:endParaRPr lang="hu-HU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065766-63FF-4152-A166-5CCF8ECE290C}" type="slidenum">
              <a:rPr lang="hu-HU" smtClean="0"/>
              <a:pPr/>
              <a:t>25</a:t>
            </a:fld>
            <a:endParaRPr lang="hu-HU" smtClean="0"/>
          </a:p>
        </p:txBody>
      </p:sp>
      <p:sp>
        <p:nvSpPr>
          <p:cNvPr id="60419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60421" name="Dia számának helye 3"/>
          <p:cNvSpPr txBox="1">
            <a:spLocks noGrp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6DA2E56-4F11-4FC6-8A47-9E0994E8A318}" type="slidenum">
              <a:rPr lang="hu-HU" sz="1200"/>
              <a:pPr algn="r"/>
              <a:t>25</a:t>
            </a:fld>
            <a:endParaRPr lang="hu-HU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9F00B6-E057-4983-971A-3AC6A0716B0D}" type="slidenum">
              <a:rPr lang="hu-HU" smtClean="0"/>
              <a:pPr/>
              <a:t>26</a:t>
            </a:fld>
            <a:endParaRPr lang="hu-HU" smtClean="0"/>
          </a:p>
        </p:txBody>
      </p:sp>
      <p:sp>
        <p:nvSpPr>
          <p:cNvPr id="61443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5" name="Dia számának helye 3"/>
          <p:cNvSpPr txBox="1">
            <a:spLocks noGrp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803D72E-60CE-45D6-9744-B14731C5F9A5}" type="slidenum">
              <a:rPr lang="hu-HU" sz="1200"/>
              <a:pPr algn="r"/>
              <a:t>26</a:t>
            </a:fld>
            <a:endParaRPr lang="hu-HU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D9D5B5-A2BF-492A-B055-8645CBA92904}" type="slidenum">
              <a:rPr lang="hu-HU" smtClean="0"/>
              <a:pPr/>
              <a:t>27</a:t>
            </a:fld>
            <a:endParaRPr lang="hu-H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04233E-BB8A-4524-BD72-037C550B0CDB}" type="slidenum">
              <a:rPr lang="hu-HU" smtClean="0"/>
              <a:pPr/>
              <a:t>28</a:t>
            </a:fld>
            <a:endParaRPr lang="hu-H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679A0E-DB75-4D64-8CCF-CFB5D1901FF3}" type="slidenum">
              <a:rPr lang="hu-HU" smtClean="0"/>
              <a:pPr/>
              <a:t>29</a:t>
            </a:fld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155F22-1A4A-45F0-B540-244919248E42}" type="slidenum">
              <a:rPr lang="hu-HU" smtClean="0"/>
              <a:pPr/>
              <a:t>3</a:t>
            </a:fld>
            <a:endParaRPr 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F4E4B5-ED4E-452B-B2FC-71712701105B}" type="slidenum">
              <a:rPr lang="hu-HU" smtClean="0"/>
              <a:pPr/>
              <a:t>4</a:t>
            </a:fld>
            <a:endParaRPr lang="hu-H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F6F4C8-D8CD-490A-A580-A9496585F8A0}" type="slidenum">
              <a:rPr lang="hu-HU" smtClean="0"/>
              <a:pPr/>
              <a:t>5</a:t>
            </a:fld>
            <a:endParaRPr lang="hu-H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E38D5D-6CCA-4F69-95F2-7B09C4454CAD}" type="slidenum">
              <a:rPr lang="hu-HU" smtClean="0"/>
              <a:pPr/>
              <a:t>6</a:t>
            </a:fld>
            <a:endParaRPr 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6030EB-D195-47C8-A593-50CF4ED58CAA}" type="slidenum">
              <a:rPr lang="hu-HU" smtClean="0"/>
              <a:pPr/>
              <a:t>7</a:t>
            </a:fld>
            <a:endParaRPr lang="hu-H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9E39FD-D832-4EF5-A142-020C7A15DE5E}" type="slidenum">
              <a:rPr lang="hu-HU" smtClean="0"/>
              <a:pPr/>
              <a:t>8</a:t>
            </a:fld>
            <a:endParaRPr lang="hu-H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403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CEEBE3-F2AE-4793-986A-46FD6F6F0DE1}" type="slidenum">
              <a:rPr lang="hu-HU" smtClean="0"/>
              <a:pPr/>
              <a:t>9</a:t>
            </a:fld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8C483-E4E6-48EE-937C-4AD6C1C3E5AD}" type="datetimeFigureOut">
              <a:rPr lang="hu-HU"/>
              <a:pPr>
                <a:defRPr/>
              </a:pPr>
              <a:t>2011. 11. 23.</a:t>
            </a:fld>
            <a:endParaRPr lang="hu-HU"/>
          </a:p>
        </p:txBody>
      </p:sp>
      <p:sp>
        <p:nvSpPr>
          <p:cNvPr id="5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452B8-669F-4102-9987-F59A269A89C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FCB4A-B71A-48C3-9A41-12CFEEBDA4D2}" type="datetimeFigureOut">
              <a:rPr lang="hu-HU"/>
              <a:pPr>
                <a:defRPr/>
              </a:pPr>
              <a:t>2011. 11. 23.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3C0B6-D964-49C3-990B-37FFA6386FE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F63AA-0446-487A-98A3-D000EE91FBE2}" type="datetimeFigureOut">
              <a:rPr lang="hu-HU"/>
              <a:pPr>
                <a:defRPr/>
              </a:pPr>
              <a:t>2011. 11. 23.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E5C61-204F-4946-902B-27C12D4E4DB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F359C-C041-45BF-9C2E-D544200A7C00}" type="datetimeFigureOut">
              <a:rPr lang="hu-HU"/>
              <a:pPr>
                <a:defRPr/>
              </a:pPr>
              <a:t>2011. 11. 23.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C997C-CBC4-45E1-9F19-30708FC9BE4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0CFA1-4903-4169-8DCA-107C322969CE}" type="datetimeFigureOut">
              <a:rPr lang="hu-HU"/>
              <a:pPr>
                <a:defRPr/>
              </a:pPr>
              <a:t>2011. 11. 23.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24E90-4A7A-4F0F-9E3B-CE6B66605A7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030D7-8C36-433F-8E60-D0926403E0C8}" type="datetimeFigureOut">
              <a:rPr lang="hu-HU"/>
              <a:pPr>
                <a:defRPr/>
              </a:pPr>
              <a:t>2011. 11. 23.</a:t>
            </a:fld>
            <a:endParaRPr lang="hu-HU"/>
          </a:p>
        </p:txBody>
      </p:sp>
      <p:sp>
        <p:nvSpPr>
          <p:cNvPr id="6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C5888-6F14-4DC8-8A4E-30A6C46C76C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3E91A-835F-4999-8B4E-FDF69054E698}" type="datetimeFigureOut">
              <a:rPr lang="hu-HU"/>
              <a:pPr>
                <a:defRPr/>
              </a:pPr>
              <a:t>2011. 11. 23.</a:t>
            </a:fld>
            <a:endParaRPr lang="hu-HU"/>
          </a:p>
        </p:txBody>
      </p:sp>
      <p:sp>
        <p:nvSpPr>
          <p:cNvPr id="8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F748F-A6DB-4179-8661-464E159CCFE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3CCBA-D38C-4C8E-A4E6-9771DABF6B61}" type="datetimeFigureOut">
              <a:rPr lang="hu-HU"/>
              <a:pPr>
                <a:defRPr/>
              </a:pPr>
              <a:t>2011. 11. 23.</a:t>
            </a:fld>
            <a:endParaRPr lang="hu-HU"/>
          </a:p>
        </p:txBody>
      </p:sp>
      <p:sp>
        <p:nvSpPr>
          <p:cNvPr id="4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47725-25F6-4615-84BD-E3E06BF772A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ADECA-CF7E-40CE-B29D-8FAFF03B741F}" type="datetimeFigureOut">
              <a:rPr lang="hu-HU"/>
              <a:pPr>
                <a:defRPr/>
              </a:pPr>
              <a:t>2011. 11. 23.</a:t>
            </a:fld>
            <a:endParaRPr lang="hu-HU"/>
          </a:p>
        </p:txBody>
      </p:sp>
      <p:sp>
        <p:nvSpPr>
          <p:cNvPr id="3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C0115-889C-4739-B981-92DFC23225C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1D192-30A8-4BD3-8A8C-84AC80EC8407}" type="datetimeFigureOut">
              <a:rPr lang="hu-HU"/>
              <a:pPr>
                <a:defRPr/>
              </a:pPr>
              <a:t>2011. 11. 23.</a:t>
            </a:fld>
            <a:endParaRPr lang="hu-HU"/>
          </a:p>
        </p:txBody>
      </p:sp>
      <p:sp>
        <p:nvSpPr>
          <p:cNvPr id="6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E909D-7D3E-47C9-8462-A4615F260FA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gy sarkán kerekítve levágott téglalap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erékszögű háromszög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Szabadkézi sokszög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9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84866-C0B3-4C11-B675-9860D6F62144}" type="datetimeFigureOut">
              <a:rPr lang="hu-HU"/>
              <a:pPr>
                <a:defRPr/>
              </a:pPr>
              <a:t>2011. 11. 23.</a:t>
            </a:fld>
            <a:endParaRPr lang="hu-HU"/>
          </a:p>
        </p:txBody>
      </p:sp>
      <p:sp>
        <p:nvSpPr>
          <p:cNvPr id="10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115DC-8440-4070-9623-A65B3D6EC10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Cím hely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1029" name="Szöveg hely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99E63F-A2D1-4A44-BB56-40BFFE1DAD96}" type="datetimeFigureOut">
              <a:rPr lang="hu-HU"/>
              <a:pPr>
                <a:defRPr/>
              </a:pPr>
              <a:t>2011. 11. 23.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578048-3B81-4DE8-B143-0DD8B4849EE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grpSp>
        <p:nvGrpSpPr>
          <p:cNvPr id="1033" name="Csoportba foglalás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3" r:id="rId1"/>
    <p:sldLayoutId id="2147484815" r:id="rId2"/>
    <p:sldLayoutId id="2147484824" r:id="rId3"/>
    <p:sldLayoutId id="2147484816" r:id="rId4"/>
    <p:sldLayoutId id="2147484817" r:id="rId5"/>
    <p:sldLayoutId id="2147484818" r:id="rId6"/>
    <p:sldLayoutId id="2147484819" r:id="rId7"/>
    <p:sldLayoutId id="2147484820" r:id="rId8"/>
    <p:sldLayoutId id="2147484825" r:id="rId9"/>
    <p:sldLayoutId id="2147484821" r:id="rId10"/>
    <p:sldLayoutId id="21474848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6BB1C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6BB1C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6585C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7.jpeg"/><Relationship Id="rId5" Type="http://schemas.openxmlformats.org/officeDocument/2006/relationships/image" Target="../media/image32.png"/><Relationship Id="rId10" Type="http://schemas.openxmlformats.org/officeDocument/2006/relationships/image" Target="../media/image36.wmf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2.png"/><Relationship Id="rId21" Type="http://schemas.openxmlformats.org/officeDocument/2006/relationships/image" Target="../media/image55.png"/><Relationship Id="rId7" Type="http://schemas.openxmlformats.org/officeDocument/2006/relationships/image" Target="../media/image36.wmf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wmf"/><Relationship Id="rId11" Type="http://schemas.openxmlformats.org/officeDocument/2006/relationships/image" Target="../media/image45.png"/><Relationship Id="rId24" Type="http://schemas.openxmlformats.org/officeDocument/2006/relationships/image" Target="../media/image4.jpeg"/><Relationship Id="rId5" Type="http://schemas.openxmlformats.org/officeDocument/2006/relationships/image" Target="../media/image40.png"/><Relationship Id="rId15" Type="http://schemas.openxmlformats.org/officeDocument/2006/relationships/image" Target="../media/image49.png"/><Relationship Id="rId23" Type="http://schemas.openxmlformats.org/officeDocument/2006/relationships/image" Target="../media/image3.jpe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wmf"/><Relationship Id="rId5" Type="http://schemas.openxmlformats.org/officeDocument/2006/relationships/image" Target="../media/image58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920880" cy="403244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44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Megújuló energia termelés és tervezés a LEADER program keretében</a:t>
            </a:r>
            <a:br>
              <a:rPr lang="hu-HU" sz="44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hu-HU" sz="44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Lehetőség - Tanulságok</a:t>
            </a:r>
            <a:br>
              <a:rPr lang="hu-HU" sz="44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hu-HU" sz="49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hu-HU" sz="40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br>
              <a:rPr lang="hu-HU" sz="40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endParaRPr lang="hu-HU" sz="40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123" name="Picture 11" descr="C:\Documents and Settings\tanacsado\Asztal\BÜKK-MAK LEADER\BÜKK-MAK LOGÓ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350"/>
            <a:ext cx="11541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C:\Documents and Settings\tanacsado\Asztal\BÜKK-MAK LEADER\leader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549275"/>
            <a:ext cx="9969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 descr="eu_zaszl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850" y="549275"/>
            <a:ext cx="15001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artalom helye 2"/>
          <p:cNvSpPr txBox="1">
            <a:spLocks/>
          </p:cNvSpPr>
          <p:nvPr/>
        </p:nvSpPr>
        <p:spPr>
          <a:xfrm>
            <a:off x="642938" y="4357688"/>
            <a:ext cx="8501062" cy="28876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hu-HU" sz="2000" b="1" dirty="0">
                <a:latin typeface="+mn-lt"/>
              </a:rPr>
              <a:t>			</a:t>
            </a:r>
          </a:p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hu-HU" sz="2000" b="1" dirty="0">
                <a:latin typeface="+mn-lt"/>
              </a:rPr>
              <a:t>Dr.  Nagy József –  Vass Lajos – Varga István</a:t>
            </a:r>
          </a:p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hu-HU" sz="2000" b="1" dirty="0">
                <a:latin typeface="+mn-lt"/>
              </a:rPr>
              <a:t>BÜKK-MAK LEADER Nonprofit Kft. – REECO Hungary Kft</a:t>
            </a:r>
          </a:p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hu-HU" sz="2000" b="1" dirty="0">
              <a:latin typeface="+mn-lt"/>
            </a:endParaRPr>
          </a:p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hu-HU" sz="2000" b="1" dirty="0">
                <a:latin typeface="+mn-lt"/>
              </a:rPr>
              <a:t>2011. November  24. Kecskemét</a:t>
            </a:r>
          </a:p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hu-HU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3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844675"/>
            <a:ext cx="5224462" cy="3533775"/>
          </a:xfrm>
        </p:spPr>
      </p:pic>
      <p:pic>
        <p:nvPicPr>
          <p:cNvPr id="7" name="Picture 4" descr="225 kW-os szélerőm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724128" y="1628800"/>
            <a:ext cx="2823643" cy="4294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11" descr="C:\Documents and Settings\tanacsado\Asztal\BÜKK-MAK LEADER\BÜKK-MAK LOGÓ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428625"/>
            <a:ext cx="7874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eu_zaszl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63" y="6072188"/>
            <a:ext cx="89058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 descr="C:\Documents and Settings\tanacsado\Asztal\BÜKK-MAK LEADER\leader_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50" y="6072188"/>
            <a:ext cx="59213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606058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40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Bükkaranyos – </a:t>
            </a:r>
            <a:r>
              <a:rPr lang="hu-HU" sz="4000" b="1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Nagy-ferenczi</a:t>
            </a:r>
            <a:r>
              <a:rPr lang="hu-HU" sz="40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tanya - szélerőművek</a:t>
            </a:r>
            <a:endParaRPr lang="hu-HU" sz="40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29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t="11765"/>
          <a:stretch>
            <a:fillRect/>
          </a:stretch>
        </p:blipFill>
        <p:spPr>
          <a:xfrm>
            <a:off x="1115616" y="1556792"/>
            <a:ext cx="7040364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11" descr="C:\Documents and Settings\tanacsado\Asztal\BÜKK-MAK LEADER\BÜKK-MAK LOGÓ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428625"/>
            <a:ext cx="7874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8" descr="eu_zaszl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63" y="6072188"/>
            <a:ext cx="89058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C:\Documents and Settings\tanacsado\Asztal\BÜKK-MAK LEADER\leader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50" y="6072188"/>
            <a:ext cx="59213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606058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40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Bükkaranyos – </a:t>
            </a:r>
            <a:r>
              <a:rPr lang="hu-HU" sz="4000" b="1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Nagy-ferenczi</a:t>
            </a:r>
            <a:r>
              <a:rPr lang="hu-HU" sz="40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tanya -  napelem</a:t>
            </a:r>
            <a:endParaRPr lang="hu-HU" sz="40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Szövegdoboz 11"/>
          <p:cNvSpPr txBox="1">
            <a:spLocks noChangeArrowheads="1"/>
          </p:cNvSpPr>
          <p:nvPr/>
        </p:nvSpPr>
        <p:spPr bwMode="auto">
          <a:xfrm>
            <a:off x="1143000" y="1714500"/>
            <a:ext cx="2214563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hu-HU" sz="1400" b="1" dirty="0">
                <a:latin typeface="+mj-lt"/>
              </a:rPr>
              <a:t>Arnót (2)	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sz="1400" b="1" dirty="0">
                <a:latin typeface="+mj-lt"/>
              </a:rPr>
              <a:t>Bogács (2)	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sz="1400" b="1" dirty="0">
                <a:latin typeface="+mj-lt"/>
              </a:rPr>
              <a:t>Bőcs	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sz="1400" b="1" dirty="0">
                <a:latin typeface="+mj-lt"/>
              </a:rPr>
              <a:t>Bükkaranyos (2)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sz="1400" b="1" dirty="0">
                <a:latin typeface="+mj-lt"/>
              </a:rPr>
              <a:t>Bükkszentkereszt	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sz="1400" b="1" dirty="0">
                <a:latin typeface="+mj-lt"/>
              </a:rPr>
              <a:t>Cserépfalu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sz="1400" b="1" dirty="0">
                <a:latin typeface="+mj-lt"/>
              </a:rPr>
              <a:t>Dédestapolcsány	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sz="1400" b="1" dirty="0">
                <a:latin typeface="+mj-lt"/>
              </a:rPr>
              <a:t>Emőd	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sz="1400" b="1" dirty="0">
                <a:latin typeface="+mj-lt"/>
              </a:rPr>
              <a:t>Felsőtárkány	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sz="1400" b="1" dirty="0">
                <a:latin typeface="+mj-lt"/>
              </a:rPr>
              <a:t>Felsőzsolca	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sz="1400" b="1" dirty="0">
                <a:latin typeface="+mj-lt"/>
              </a:rPr>
              <a:t>Harsány	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sz="1400" b="1" dirty="0">
                <a:latin typeface="+mj-lt"/>
              </a:rPr>
              <a:t>Hernádkak	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sz="1400" b="1" dirty="0">
                <a:latin typeface="+mj-lt"/>
              </a:rPr>
              <a:t>Hernádnémeti (2)	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sz="1400" b="1" dirty="0">
                <a:latin typeface="+mj-lt"/>
              </a:rPr>
              <a:t>Kisgyőr (2)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sz="1400" b="1" dirty="0">
                <a:latin typeface="+mj-lt"/>
              </a:rPr>
              <a:t>Mályinka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sz="1400" b="1" dirty="0">
                <a:latin typeface="+mj-lt"/>
              </a:rPr>
              <a:t>Parasznya (2)	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sz="1400" b="1" dirty="0">
                <a:latin typeface="+mj-lt"/>
              </a:rPr>
              <a:t>Radostyán	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sz="1400" b="1" dirty="0">
                <a:latin typeface="+mj-lt"/>
              </a:rPr>
              <a:t>Sajókápolna	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sz="1400" b="1" dirty="0">
                <a:latin typeface="+mj-lt"/>
              </a:rPr>
              <a:t>Szomolya	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sz="1400" b="1" dirty="0">
                <a:latin typeface="+mj-lt"/>
              </a:rPr>
              <a:t>Tard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sz="1400" b="1" dirty="0">
                <a:latin typeface="+mj-lt"/>
              </a:rPr>
              <a:t>Varbó</a:t>
            </a:r>
            <a:r>
              <a:rPr lang="hu-HU" b="1" dirty="0">
                <a:latin typeface="+mj-lt"/>
              </a:rPr>
              <a:t> </a:t>
            </a:r>
            <a:r>
              <a:rPr lang="hu-HU" sz="1400" b="1" dirty="0">
                <a:solidFill>
                  <a:srgbClr val="000000"/>
                </a:solidFill>
                <a:latin typeface="+mj-lt"/>
              </a:rPr>
              <a:t>(2)</a:t>
            </a:r>
            <a:endParaRPr lang="hu-HU" b="1" dirty="0">
              <a:latin typeface="+mj-lt"/>
            </a:endParaRPr>
          </a:p>
          <a:p>
            <a:pPr>
              <a:defRPr/>
            </a:pPr>
            <a:endParaRPr lang="hu-HU" dirty="0">
              <a:latin typeface="+mj-lt"/>
            </a:endParaRPr>
          </a:p>
        </p:txBody>
      </p:sp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40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  MIKROVIRKA</a:t>
            </a:r>
            <a:r>
              <a:rPr lang="hu-HU" sz="4000" b="1" baseline="30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sym typeface="Symbol"/>
              </a:rPr>
              <a:t> </a:t>
            </a:r>
            <a:r>
              <a:rPr lang="hu-HU" sz="40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rendszerű „1 falu – </a:t>
            </a:r>
            <a:br>
              <a:rPr lang="hu-HU" sz="40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hu-HU" sz="40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 MW” integráció I. üteme (2010.)</a:t>
            </a:r>
            <a:endParaRPr lang="hu-HU" sz="40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1500188"/>
            <a:ext cx="5948363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C:\Documents and Settings\tanacsado\Asztal\BÜKK-MAK LEADER\leader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0" y="6072188"/>
            <a:ext cx="59213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eu_zaszl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63" y="6072188"/>
            <a:ext cx="89058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1" descr="C:\Documents and Settings\tanacsado\Asztal\BÜKK-MAK LEADER\BÜKK-MAK LOGÓ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" y="428625"/>
            <a:ext cx="7874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4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  MIKROVIRKA</a:t>
            </a:r>
            <a:r>
              <a:rPr lang="hu-HU" sz="3400" b="1" baseline="30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sym typeface="Symbol"/>
              </a:rPr>
              <a:t> </a:t>
            </a:r>
            <a:r>
              <a:rPr lang="hu-HU" sz="34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rendszerű „1 falu – </a:t>
            </a:r>
            <a:br>
              <a:rPr lang="hu-HU" sz="34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hu-HU" sz="34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 MW” integráció   I. ütem </a:t>
            </a:r>
            <a:endParaRPr lang="hu-HU" sz="34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7411" name="Picture 5" descr="C:\Documents and Settings\tanacsado\Asztal\BÜKK-MAK LEADER\leader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6072188"/>
            <a:ext cx="59213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8" descr="eu_zaszl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63" y="6072188"/>
            <a:ext cx="89058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714375" y="1857375"/>
            <a:ext cx="7772400" cy="4114800"/>
          </a:xfrm>
        </p:spPr>
        <p:txBody>
          <a:bodyPr>
            <a:normAutofit fontScale="92500"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hu-HU" sz="3000" b="1" dirty="0" smtClean="0"/>
              <a:t>27 db Faluközösségi Energiaudvarban:</a:t>
            </a:r>
          </a:p>
          <a:p>
            <a:pPr marL="881063" lvl="1" indent="-51435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hu-HU" sz="2800" dirty="0" smtClean="0"/>
              <a:t>24 db 3-5 kW/db naperőművet, </a:t>
            </a:r>
          </a:p>
          <a:p>
            <a:pPr marL="881063" lvl="1" indent="-51435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hu-HU" sz="2800" dirty="0" smtClean="0"/>
              <a:t>5 db 5-15 kW/db növényolajos mini erőművet</a:t>
            </a:r>
          </a:p>
          <a:p>
            <a:pPr marL="881063" lvl="1" indent="-51435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hu-HU" sz="2800" dirty="0" smtClean="0"/>
              <a:t>2 db 60 kW/db napparabolát</a:t>
            </a:r>
          </a:p>
          <a:p>
            <a:pPr marL="881063" lvl="1" indent="-51435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hu-HU" sz="2800" dirty="0" smtClean="0"/>
              <a:t>2 db 120 kW/ db </a:t>
            </a:r>
            <a:r>
              <a:rPr lang="hu-HU" sz="2800" dirty="0" err="1" smtClean="0"/>
              <a:t>faapríték</a:t>
            </a:r>
            <a:r>
              <a:rPr lang="hu-HU" sz="2800" dirty="0" smtClean="0"/>
              <a:t> kazánt</a:t>
            </a:r>
          </a:p>
          <a:p>
            <a:pPr marL="881063" lvl="1" indent="-51435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hu-HU" sz="2800" dirty="0" smtClean="0"/>
              <a:t>18 db 2 m2 napkollektort</a:t>
            </a:r>
          </a:p>
          <a:p>
            <a:pPr marL="881063" lvl="1" indent="-51435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hu-HU" sz="2800" dirty="0" smtClean="0"/>
              <a:t>1 db 2 kW szélturbinát</a:t>
            </a:r>
          </a:p>
          <a:p>
            <a:pPr marL="881063" lvl="1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hu-HU" sz="2800" b="1" dirty="0" smtClean="0"/>
              <a:t>100%-os  EU  LEADER  saját forrásból,      </a:t>
            </a:r>
          </a:p>
          <a:p>
            <a:pPr marL="881063" lvl="1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hu-HU" sz="2800" b="1" dirty="0" smtClean="0"/>
              <a:t>277 millió Ft értékben valósítunk meg.</a:t>
            </a:r>
          </a:p>
        </p:txBody>
      </p:sp>
      <p:pic>
        <p:nvPicPr>
          <p:cNvPr id="17414" name="Picture 11" descr="C:\Documents and Settings\tanacsado\Asztal\BÜKK-MAK LEADER\BÜKK-MAK LOGÓ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428625"/>
            <a:ext cx="7874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eu_zasz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6264275"/>
            <a:ext cx="89058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C:\Documents and Settings\tanacsado\Asztal\BÜKK-MAK LEADER\leader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6264275"/>
            <a:ext cx="59213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artalom helye 7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93713"/>
          </a:xfrm>
        </p:spPr>
        <p:txBody>
          <a:bodyPr/>
          <a:lstStyle/>
          <a:p>
            <a:pPr algn="ctr" eaLnBrk="1" hangingPunct="1">
              <a:buFont typeface="Arial" charset="0"/>
              <a:buChar char="•"/>
            </a:pPr>
            <a:r>
              <a:rPr lang="hu-HU" b="1" smtClean="0"/>
              <a:t>3-5 kW-os napelem rendszerek, napkövetővel</a:t>
            </a:r>
          </a:p>
        </p:txBody>
      </p:sp>
      <p:pic>
        <p:nvPicPr>
          <p:cNvPr id="18437" name="Picture 11" descr="C:\Documents and Settings\tanacsado\Asztal\BÜKK-MAK LEADER\BÜKK-MAK LOGÓ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428625"/>
            <a:ext cx="93027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ím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4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  MIKROVIRKA</a:t>
            </a:r>
            <a:r>
              <a:rPr lang="hu-HU" sz="3400" b="1" baseline="30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sym typeface="Symbol"/>
              </a:rPr>
              <a:t> </a:t>
            </a:r>
            <a:r>
              <a:rPr lang="hu-HU" sz="34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rendszerű „1 falu – </a:t>
            </a:r>
            <a:br>
              <a:rPr lang="hu-HU" sz="34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hu-HU" sz="34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 MW” integráció I. ütemének szerkezete </a:t>
            </a:r>
            <a:endParaRPr lang="hu-HU" sz="34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26978" name="Picture 2" descr="http://www.freeweb.hu/bukkmakleader/images_2/energiaudvar_emod/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275" y="2492375"/>
            <a:ext cx="5041900" cy="3781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6980" name="Picture 4" descr="http://www.freeweb.hu/bukkmakleader/images_2/energiaudvar_kisgyor/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2420938"/>
            <a:ext cx="2970213" cy="3960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eu_zasz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63" y="6072188"/>
            <a:ext cx="89058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 descr="C:\Documents and Settings\tanacsado\Asztal\BÜKK-MAK LEADER\leader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0" y="6072188"/>
            <a:ext cx="59213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artalom helye 7"/>
          <p:cNvSpPr>
            <a:spLocks noGrp="1"/>
          </p:cNvSpPr>
          <p:nvPr>
            <p:ph idx="1"/>
          </p:nvPr>
        </p:nvSpPr>
        <p:spPr>
          <a:xfrm>
            <a:off x="-540568" y="1772816"/>
            <a:ext cx="8892480" cy="781745"/>
          </a:xfrm>
        </p:spPr>
        <p:txBody>
          <a:bodyPr/>
          <a:lstStyle/>
          <a:p>
            <a:pPr lvl="5" algn="ctr">
              <a:buFont typeface="Arial" charset="0"/>
              <a:buChar char="•"/>
              <a:defRPr/>
            </a:pPr>
            <a:r>
              <a:rPr lang="hu-HU" sz="2800" b="1" dirty="0" smtClean="0"/>
              <a:t>3-5 kW-os  napelem rendszerek</a:t>
            </a:r>
          </a:p>
        </p:txBody>
      </p:sp>
      <p:pic>
        <p:nvPicPr>
          <p:cNvPr id="19461" name="Picture 11" descr="C:\Documents and Settings\tanacsado\Asztal\BÜKK-MAK LEADER\BÜKK-MAK LOGÓ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428625"/>
            <a:ext cx="93027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ím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4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  MIKROVIRKA</a:t>
            </a:r>
            <a:r>
              <a:rPr lang="hu-HU" sz="3400" b="1" baseline="30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sym typeface="Symbol"/>
              </a:rPr>
              <a:t> </a:t>
            </a:r>
            <a:r>
              <a:rPr lang="hu-HU" sz="34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rendszerű „1 falu – </a:t>
            </a:r>
            <a:br>
              <a:rPr lang="hu-HU" sz="34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hu-HU" sz="34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 MW” integráció I. ütemének szerkezete </a:t>
            </a:r>
            <a:endParaRPr lang="hu-HU" sz="34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946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357563"/>
            <a:ext cx="4986338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7" cstate="print">
            <a:lum bright="10000" contrast="20000"/>
          </a:blip>
          <a:srcRect t="7246" b="15464"/>
          <a:stretch>
            <a:fillRect/>
          </a:stretch>
        </p:blipFill>
        <p:spPr bwMode="auto">
          <a:xfrm>
            <a:off x="4211960" y="2420888"/>
            <a:ext cx="461010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eu_zasz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63" y="6072188"/>
            <a:ext cx="89058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5" descr="C:\Documents and Settings\tanacsado\Asztal\BÜKK-MAK LEADER\leader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0" y="6072188"/>
            <a:ext cx="59213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artalom helye 7"/>
          <p:cNvSpPr>
            <a:spLocks noGrp="1"/>
          </p:cNvSpPr>
          <p:nvPr>
            <p:ph idx="1"/>
          </p:nvPr>
        </p:nvSpPr>
        <p:spPr>
          <a:xfrm>
            <a:off x="500063" y="1643063"/>
            <a:ext cx="8229600" cy="49371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hu-HU" smtClean="0"/>
              <a:t>5-15 kW-os növényolajos minierőmű</a:t>
            </a:r>
          </a:p>
        </p:txBody>
      </p:sp>
      <p:pic>
        <p:nvPicPr>
          <p:cNvPr id="20485" name="Picture 3" descr="F:\Crofter ME.PNG"/>
          <p:cNvPicPr>
            <a:picLocks noChangeAspect="1" noChangeArrowheads="1"/>
          </p:cNvPicPr>
          <p:nvPr/>
        </p:nvPicPr>
        <p:blipFill>
          <a:blip r:embed="rId5" cstate="print"/>
          <a:srcRect l="2107" t="23709" r="3055" b="2000"/>
          <a:stretch>
            <a:fillRect/>
          </a:stretch>
        </p:blipFill>
        <p:spPr bwMode="auto">
          <a:xfrm>
            <a:off x="1071563" y="2500313"/>
            <a:ext cx="385762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" descr="F:\Crofter Logo 0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25" y="2571750"/>
            <a:ext cx="3000375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4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  MIKROVIRKA</a:t>
            </a:r>
            <a:r>
              <a:rPr lang="hu-HU" sz="3400" b="1" baseline="30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sym typeface="Symbol"/>
              </a:rPr>
              <a:t> </a:t>
            </a:r>
            <a:r>
              <a:rPr lang="hu-HU" sz="34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rendszerű „1 falu – </a:t>
            </a:r>
            <a:br>
              <a:rPr lang="hu-HU" sz="34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hu-HU" sz="34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 MW” integráció   I. ütem </a:t>
            </a:r>
            <a:endParaRPr lang="hu-HU" sz="34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488" name="Picture 11" descr="C:\Documents and Settings\tanacsado\Asztal\BÜKK-MAK LEADER\BÜKK-MAK LOGÓ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428625"/>
            <a:ext cx="7874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1500188"/>
            <a:ext cx="6000750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40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  MIKROVIRKA</a:t>
            </a:r>
            <a:r>
              <a:rPr lang="hu-HU" sz="4000" b="1" baseline="30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sym typeface="Symbol"/>
              </a:rPr>
              <a:t> </a:t>
            </a:r>
            <a:r>
              <a:rPr lang="hu-HU" sz="40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rendszerű „1 falu – </a:t>
            </a:r>
            <a:br>
              <a:rPr lang="hu-HU" sz="40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hu-HU" sz="40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 MW” integráció II. ütem (2011.-)</a:t>
            </a:r>
            <a:endParaRPr lang="hu-HU" sz="40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1508" name="Picture 5" descr="C:\Documents and Settings\tanacsado\Asztal\BÜKK-MAK LEADER\leader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0" y="6072188"/>
            <a:ext cx="59213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eu_zaszl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63" y="6072188"/>
            <a:ext cx="89058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1" descr="C:\Documents and Settings\tanacsado\Asztal\BÜKK-MAK LEADER\BÜKK-MAK LOGÓ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" y="428625"/>
            <a:ext cx="7874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rtalom helye 6"/>
          <p:cNvGraphicFramePr>
            <a:graphicFrameLocks noGrp="1"/>
          </p:cNvGraphicFramePr>
          <p:nvPr>
            <p:ph idx="1"/>
          </p:nvPr>
        </p:nvGraphicFramePr>
        <p:xfrm>
          <a:off x="571472" y="1571612"/>
          <a:ext cx="7858152" cy="4357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531" name="Picture 5" descr="C:\Documents and Settings\tanacsado\Asztal\BÜKK-MAK LEADER\leader_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50" y="6072188"/>
            <a:ext cx="59213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8" descr="eu_zaszl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58063" y="6072188"/>
            <a:ext cx="89058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ím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4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  MIKROVIRKA</a:t>
            </a:r>
            <a:r>
              <a:rPr lang="hu-HU" sz="3400" b="1" baseline="30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sym typeface="Symbol"/>
              </a:rPr>
              <a:t> </a:t>
            </a:r>
            <a:r>
              <a:rPr lang="hu-HU" sz="34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rendszerű „1 falu – </a:t>
            </a:r>
            <a:br>
              <a:rPr lang="hu-HU" sz="34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hu-HU" sz="34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 MW” integráció II. ütemének szerkezete </a:t>
            </a:r>
            <a:endParaRPr lang="hu-HU" sz="34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2534" name="Picture 11" descr="C:\Documents and Settings\tanacsado\Asztal\BÜKK-MAK LEADER\BÜKK-MAK LOGÓ.T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50" y="428625"/>
            <a:ext cx="7874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 descr="C:\Documents and Settings\tanacsado\Asztal\BÜKK-MAK LEADER\BÜKK-MAK LOGÓ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8" y="404813"/>
            <a:ext cx="7874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187624" y="-72008"/>
            <a:ext cx="7848872" cy="134076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4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HU-NER-POOR-300 pályázat  2011.</a:t>
            </a:r>
            <a:br>
              <a:rPr lang="hu-HU" sz="34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hu-HU" sz="34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műszaki tartalma</a:t>
            </a:r>
            <a:r>
              <a:rPr lang="hu-HU" sz="36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	</a:t>
            </a:r>
            <a:r>
              <a:rPr lang="hu-HU" sz="28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– Romatelep  </a:t>
            </a:r>
            <a:endParaRPr lang="hu-HU" sz="28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3556" name="Picture 8" descr="eu_zaszl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988" y="6092825"/>
            <a:ext cx="89058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1844675"/>
            <a:ext cx="6480175" cy="4319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2976" y="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40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 BÜKK-MAK LEADER települések</a:t>
            </a:r>
            <a:endParaRPr lang="hu-HU" sz="40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147" name="Picture 5" descr="C:\Documents and Settings\tanacsado\Asztal\BÜKK-MAK LEADER\leader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6072188"/>
            <a:ext cx="59213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8" descr="eu_zaszl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63" y="6072188"/>
            <a:ext cx="89058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1" descr="C:\Documents and Settings\tanacsado\Asztal\BÜKK-MAK LEADER\BÜKK-MAK LOGÓ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500063"/>
            <a:ext cx="7874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artalom helye 2"/>
          <p:cNvSpPr txBox="1">
            <a:spLocks/>
          </p:cNvSpPr>
          <p:nvPr/>
        </p:nvSpPr>
        <p:spPr>
          <a:xfrm>
            <a:off x="928688" y="4000500"/>
            <a:ext cx="3429000" cy="22145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hu-HU" sz="2000" dirty="0">
                <a:latin typeface="+mn-lt"/>
              </a:rPr>
              <a:t>44 település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hu-HU" sz="1200" dirty="0">
              <a:latin typeface="+mn-lt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hu-HU" sz="2000" dirty="0">
                <a:latin typeface="+mn-lt"/>
              </a:rPr>
              <a:t>94.363 fő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hu-HU" sz="1200" dirty="0">
              <a:latin typeface="+mn-lt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hu-HU" sz="2000" dirty="0">
                <a:latin typeface="+mn-lt"/>
              </a:rPr>
              <a:t>4 kisváros – az itt élő lakosok száma 24.048 fő</a:t>
            </a:r>
          </a:p>
        </p:txBody>
      </p:sp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28750"/>
            <a:ext cx="3884613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2" descr="C:\Documents and Settings\tanacsado\Asztal\BÜKK-MAK LEADER\térkép.TIF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 l="5089" r="2036"/>
          <a:stretch>
            <a:fillRect/>
          </a:stretch>
        </p:blipFill>
        <p:spPr>
          <a:xfrm>
            <a:off x="3929063" y="1357313"/>
            <a:ext cx="5214937" cy="4432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 descr="C:\Documents and Settings\tanacsado\Asztal\BÜKK-MAK LEADER\BÜKK-MAK LOGÓ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28625"/>
            <a:ext cx="7874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8" descr="eu_zaszl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63" y="6072188"/>
            <a:ext cx="89058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4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 MIKROVIRKA</a:t>
            </a:r>
            <a:r>
              <a:rPr lang="hu-HU" sz="3400" b="1" baseline="30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sym typeface="Symbol"/>
              </a:rPr>
              <a:t> </a:t>
            </a:r>
            <a:r>
              <a:rPr lang="hu-HU" sz="34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rendszerű </a:t>
            </a:r>
            <a:br>
              <a:rPr lang="hu-HU" sz="34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hu-HU" sz="34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„1 falu-1 MW” integráció   II. ütem  Biogáz</a:t>
            </a:r>
            <a:endParaRPr lang="hu-HU" sz="34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4581" name="Picture 5" descr="C:\Documents and Settings\tanacsado\Asztal\BÜKK-MAK LEADER\leader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50" y="6072188"/>
            <a:ext cx="59213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2" descr="F:\S73018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825" y="1844824"/>
            <a:ext cx="4067175" cy="305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3" name="Picture 4" descr="http://tuxfan.freeblog.hu/files/imgs/szekerpakola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773238"/>
            <a:ext cx="6156325" cy="4824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Kép 6" descr="S73018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 descr="C:\Documents and Settings\tanacsado\Asztal\BÜKK-MAK LEADER\leader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0" y="6072188"/>
            <a:ext cx="59213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8" descr="eu_zaszl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63" y="6072188"/>
            <a:ext cx="89058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1285875" y="28575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4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 MIKROVIRKA</a:t>
            </a:r>
            <a:r>
              <a:rPr lang="hu-HU" sz="3400" b="1" baseline="30000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hu-HU" sz="34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rendszerű „1 falu – </a:t>
            </a:r>
            <a:br>
              <a:rPr lang="hu-HU" sz="34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4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MW” integráció    II. ütem   Biogáz</a:t>
            </a:r>
            <a:endParaRPr lang="hu-HU" sz="3400" b="1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6" name="Picture 11" descr="C:\Documents and Settings\tanacsado\Asztal\BÜKK-MAK LEADER\BÜKK-MAK LOGÓ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" y="428625"/>
            <a:ext cx="7874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1" descr="C:\Documents and Settings\tanacsado\Asztal\BÜKK-MAK LEADER\BÜKK-MAK LOGÓ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28625"/>
            <a:ext cx="7874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 descr="C:\Documents and Settings\tanacsado\Asztal\BÜKK-MAK LEADER\leader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0" y="6072188"/>
            <a:ext cx="59213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8" descr="eu_zaszl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63" y="6072188"/>
            <a:ext cx="89058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4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  MIKROVIRKA</a:t>
            </a:r>
            <a:r>
              <a:rPr lang="hu-HU" sz="3400" b="1" baseline="30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sym typeface="Symbol"/>
              </a:rPr>
              <a:t> </a:t>
            </a:r>
            <a:r>
              <a:rPr lang="hu-HU" sz="34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rendszerű „1 falu –</a:t>
            </a:r>
            <a:br>
              <a:rPr lang="hu-HU" sz="34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hu-HU" sz="34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 MW” integráció    II.  ütem  Biogáz</a:t>
            </a:r>
            <a:endParaRPr lang="hu-HU" sz="34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6630" name="Picture 7" descr="C:\Documents and Settings\tanacsado\Asztal\bioga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375" y="2133600"/>
            <a:ext cx="5372100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6" descr="C:\Documents and Settings\tanacsado\Asztal\BG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" y="1700213"/>
            <a:ext cx="4703763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abadkézi sokszög 8"/>
          <p:cNvSpPr/>
          <p:nvPr/>
        </p:nvSpPr>
        <p:spPr>
          <a:xfrm>
            <a:off x="1547813" y="1628775"/>
            <a:ext cx="6119812" cy="1001713"/>
          </a:xfrm>
          <a:custGeom>
            <a:avLst/>
            <a:gdLst>
              <a:gd name="connsiteX0" fmla="*/ 0 w 3741063"/>
              <a:gd name="connsiteY0" fmla="*/ 0 h 1001467"/>
              <a:gd name="connsiteX1" fmla="*/ 3741063 w 3741063"/>
              <a:gd name="connsiteY1" fmla="*/ 0 h 1001467"/>
              <a:gd name="connsiteX2" fmla="*/ 3741063 w 3741063"/>
              <a:gd name="connsiteY2" fmla="*/ 1001467 h 1001467"/>
              <a:gd name="connsiteX3" fmla="*/ 0 w 3741063"/>
              <a:gd name="connsiteY3" fmla="*/ 1001467 h 1001467"/>
              <a:gd name="connsiteX4" fmla="*/ 0 w 3741063"/>
              <a:gd name="connsiteY4" fmla="*/ 0 h 1001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1063" h="1001467">
                <a:moveTo>
                  <a:pt x="0" y="0"/>
                </a:moveTo>
                <a:lnTo>
                  <a:pt x="3741063" y="0"/>
                </a:lnTo>
                <a:lnTo>
                  <a:pt x="3741063" y="1001467"/>
                </a:lnTo>
                <a:lnTo>
                  <a:pt x="0" y="100146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tIns="91440" bIns="91440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hu-H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MIKROVIRKA  központ</a:t>
            </a:r>
          </a:p>
        </p:txBody>
      </p:sp>
      <p:sp>
        <p:nvSpPr>
          <p:cNvPr id="10" name="Szabadkézi sokszög 9"/>
          <p:cNvSpPr/>
          <p:nvPr/>
        </p:nvSpPr>
        <p:spPr>
          <a:xfrm>
            <a:off x="1547813" y="2924175"/>
            <a:ext cx="6119812" cy="1441450"/>
          </a:xfrm>
          <a:custGeom>
            <a:avLst/>
            <a:gdLst>
              <a:gd name="connsiteX0" fmla="*/ 0 w 3741063"/>
              <a:gd name="connsiteY0" fmla="*/ 0 h 1869424"/>
              <a:gd name="connsiteX1" fmla="*/ 3741063 w 3741063"/>
              <a:gd name="connsiteY1" fmla="*/ 0 h 1869424"/>
              <a:gd name="connsiteX2" fmla="*/ 3741063 w 3741063"/>
              <a:gd name="connsiteY2" fmla="*/ 1869424 h 1869424"/>
              <a:gd name="connsiteX3" fmla="*/ 0 w 3741063"/>
              <a:gd name="connsiteY3" fmla="*/ 1869424 h 1869424"/>
              <a:gd name="connsiteX4" fmla="*/ 0 w 3741063"/>
              <a:gd name="connsiteY4" fmla="*/ 0 h 186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1063" h="1869424">
                <a:moveTo>
                  <a:pt x="0" y="0"/>
                </a:moveTo>
                <a:lnTo>
                  <a:pt x="3741063" y="0"/>
                </a:lnTo>
                <a:lnTo>
                  <a:pt x="3741063" y="1869424"/>
                </a:lnTo>
                <a:lnTo>
                  <a:pt x="0" y="18694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tIns="91440" bIns="91440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hu-H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Biogáz üzem</a:t>
            </a:r>
          </a:p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hu-H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Biometán</a:t>
            </a:r>
            <a:r>
              <a:rPr lang="hu-H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üzem</a:t>
            </a:r>
          </a:p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hu-HU" sz="2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Ökometanol</a:t>
            </a:r>
            <a:r>
              <a:rPr lang="hu-H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üzem</a:t>
            </a:r>
          </a:p>
        </p:txBody>
      </p:sp>
      <p:sp>
        <p:nvSpPr>
          <p:cNvPr id="11" name="Szabadkézi sokszög 10"/>
          <p:cNvSpPr/>
          <p:nvPr/>
        </p:nvSpPr>
        <p:spPr>
          <a:xfrm>
            <a:off x="1547813" y="4652963"/>
            <a:ext cx="2592387" cy="1439862"/>
          </a:xfrm>
          <a:custGeom>
            <a:avLst/>
            <a:gdLst>
              <a:gd name="connsiteX0" fmla="*/ 0 w 2592332"/>
              <a:gd name="connsiteY0" fmla="*/ 0 h 1450799"/>
              <a:gd name="connsiteX1" fmla="*/ 2592332 w 2592332"/>
              <a:gd name="connsiteY1" fmla="*/ 0 h 1450799"/>
              <a:gd name="connsiteX2" fmla="*/ 2592332 w 2592332"/>
              <a:gd name="connsiteY2" fmla="*/ 1450799 h 1450799"/>
              <a:gd name="connsiteX3" fmla="*/ 0 w 2592332"/>
              <a:gd name="connsiteY3" fmla="*/ 1450799 h 1450799"/>
              <a:gd name="connsiteX4" fmla="*/ 0 w 2592332"/>
              <a:gd name="connsiteY4" fmla="*/ 0 h 145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2332" h="1450799">
                <a:moveTo>
                  <a:pt x="0" y="0"/>
                </a:moveTo>
                <a:lnTo>
                  <a:pt x="2592332" y="0"/>
                </a:lnTo>
                <a:lnTo>
                  <a:pt x="2592332" y="1450799"/>
                </a:lnTo>
                <a:lnTo>
                  <a:pt x="0" y="145079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tIns="91440" bIns="91440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hu-H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Hulladék biomassza begyűjtők</a:t>
            </a:r>
          </a:p>
        </p:txBody>
      </p:sp>
      <p:sp>
        <p:nvSpPr>
          <p:cNvPr id="12" name="Szabadkézi sokszög 11"/>
          <p:cNvSpPr/>
          <p:nvPr/>
        </p:nvSpPr>
        <p:spPr>
          <a:xfrm>
            <a:off x="5148263" y="4652963"/>
            <a:ext cx="2559050" cy="1439862"/>
          </a:xfrm>
          <a:custGeom>
            <a:avLst/>
            <a:gdLst>
              <a:gd name="connsiteX0" fmla="*/ 0 w 2558588"/>
              <a:gd name="connsiteY0" fmla="*/ 0 h 1429520"/>
              <a:gd name="connsiteX1" fmla="*/ 2558588 w 2558588"/>
              <a:gd name="connsiteY1" fmla="*/ 0 h 1429520"/>
              <a:gd name="connsiteX2" fmla="*/ 2558588 w 2558588"/>
              <a:gd name="connsiteY2" fmla="*/ 1429520 h 1429520"/>
              <a:gd name="connsiteX3" fmla="*/ 0 w 2558588"/>
              <a:gd name="connsiteY3" fmla="*/ 1429520 h 1429520"/>
              <a:gd name="connsiteX4" fmla="*/ 0 w 2558588"/>
              <a:gd name="connsiteY4" fmla="*/ 0 h 142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8588" h="1429520">
                <a:moveTo>
                  <a:pt x="0" y="0"/>
                </a:moveTo>
                <a:lnTo>
                  <a:pt x="2558588" y="0"/>
                </a:lnTo>
                <a:lnTo>
                  <a:pt x="2558588" y="1429520"/>
                </a:lnTo>
                <a:lnTo>
                  <a:pt x="0" y="14295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3820" tIns="83820" rIns="83820" bIns="83820" spcCol="1270" anchor="ctr"/>
          <a:lstStyle/>
          <a:p>
            <a:pPr algn="ctr" defTabSz="977900">
              <a:lnSpc>
                <a:spcPct val="90000"/>
              </a:lnSpc>
              <a:spcAft>
                <a:spcPct val="35000"/>
              </a:spcAft>
              <a:defRPr/>
            </a:pPr>
            <a:r>
              <a:rPr lang="hu-H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Szelektív kommunális hulladékgyűjtők</a:t>
            </a:r>
          </a:p>
        </p:txBody>
      </p:sp>
      <p:pic>
        <p:nvPicPr>
          <p:cNvPr id="27654" name="Picture 5" descr="C:\Documents and Settings\tanacsado\Asztal\BÜKK-MAK LEADER\leader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6072188"/>
            <a:ext cx="59213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8" descr="eu_zaszl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63" y="6072188"/>
            <a:ext cx="89058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ím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678636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4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 MIKROVIRKA  rendszerű „1 falu – 1 MW” integráció  szerkezete      II. és III. ütem </a:t>
            </a:r>
            <a:endParaRPr lang="hu-HU" sz="34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5" name="Felfelé nyíl 24"/>
          <p:cNvSpPr/>
          <p:nvPr/>
        </p:nvSpPr>
        <p:spPr>
          <a:xfrm>
            <a:off x="4427538" y="2636838"/>
            <a:ext cx="360362" cy="2873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6" name="Felfelé nyíl 25"/>
          <p:cNvSpPr/>
          <p:nvPr/>
        </p:nvSpPr>
        <p:spPr>
          <a:xfrm>
            <a:off x="2700338" y="4365625"/>
            <a:ext cx="358775" cy="2873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7" name="Felfelé nyíl 26"/>
          <p:cNvSpPr/>
          <p:nvPr/>
        </p:nvSpPr>
        <p:spPr>
          <a:xfrm>
            <a:off x="6227763" y="4365625"/>
            <a:ext cx="360362" cy="2873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27660" name="Picture 11" descr="C:\Documents and Settings\tanacsado\Asztal\BÜKK-MAK LEADER\BÜKK-MAK LOGÓ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428625"/>
            <a:ext cx="7874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0" descr="Wago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364038"/>
            <a:ext cx="15811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981075"/>
            <a:ext cx="14859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Line 57"/>
          <p:cNvSpPr>
            <a:spLocks noChangeShapeType="1"/>
          </p:cNvSpPr>
          <p:nvPr/>
        </p:nvSpPr>
        <p:spPr bwMode="auto">
          <a:xfrm>
            <a:off x="5772150" y="3068638"/>
            <a:ext cx="23813" cy="1512887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8677" name="Picture 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4724400"/>
            <a:ext cx="8096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2492375"/>
            <a:ext cx="8096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0338" y="836613"/>
            <a:ext cx="8096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1" descr="C:\Documents and Settings\tanacsado\Asztal\BÜKK-MAK LEADER\BÜKK-MAK LOGÓ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333375"/>
            <a:ext cx="10017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7" descr="Fotovoltaiku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1268413"/>
            <a:ext cx="1582737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8" descr="cropell generáto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750" y="3068638"/>
            <a:ext cx="10334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9" descr="Szélerőmű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750" y="4508500"/>
            <a:ext cx="1177925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4" name="Line 18"/>
          <p:cNvSpPr>
            <a:spLocks noChangeShapeType="1"/>
          </p:cNvSpPr>
          <p:nvPr/>
        </p:nvSpPr>
        <p:spPr bwMode="auto">
          <a:xfrm flipV="1">
            <a:off x="3348038" y="4621213"/>
            <a:ext cx="0" cy="142875"/>
          </a:xfrm>
          <a:prstGeom prst="line">
            <a:avLst/>
          </a:prstGeom>
          <a:noFill/>
          <a:ln w="158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5" name="Line 19"/>
          <p:cNvSpPr>
            <a:spLocks noChangeShapeType="1"/>
          </p:cNvSpPr>
          <p:nvPr/>
        </p:nvSpPr>
        <p:spPr bwMode="auto">
          <a:xfrm flipV="1">
            <a:off x="3348038" y="4621213"/>
            <a:ext cx="863600" cy="0"/>
          </a:xfrm>
          <a:prstGeom prst="line">
            <a:avLst/>
          </a:prstGeom>
          <a:noFill/>
          <a:ln w="254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6" name="Line 20"/>
          <p:cNvSpPr>
            <a:spLocks noChangeShapeType="1"/>
          </p:cNvSpPr>
          <p:nvPr/>
        </p:nvSpPr>
        <p:spPr bwMode="auto">
          <a:xfrm>
            <a:off x="4140200" y="765175"/>
            <a:ext cx="71438" cy="3887788"/>
          </a:xfrm>
          <a:prstGeom prst="line">
            <a:avLst/>
          </a:prstGeom>
          <a:noFill/>
          <a:ln w="254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7" name="Line 21"/>
          <p:cNvSpPr>
            <a:spLocks noChangeShapeType="1"/>
          </p:cNvSpPr>
          <p:nvPr/>
        </p:nvSpPr>
        <p:spPr bwMode="auto">
          <a:xfrm flipV="1">
            <a:off x="3348038" y="2414588"/>
            <a:ext cx="0" cy="142875"/>
          </a:xfrm>
          <a:prstGeom prst="line">
            <a:avLst/>
          </a:prstGeom>
          <a:noFill/>
          <a:ln w="158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8" name="Line 22"/>
          <p:cNvSpPr>
            <a:spLocks noChangeShapeType="1"/>
          </p:cNvSpPr>
          <p:nvPr/>
        </p:nvSpPr>
        <p:spPr bwMode="auto">
          <a:xfrm flipV="1">
            <a:off x="3355975" y="2414588"/>
            <a:ext cx="792163" cy="0"/>
          </a:xfrm>
          <a:prstGeom prst="line">
            <a:avLst/>
          </a:prstGeom>
          <a:noFill/>
          <a:ln w="254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9" name="Line 23"/>
          <p:cNvSpPr>
            <a:spLocks noChangeShapeType="1"/>
          </p:cNvSpPr>
          <p:nvPr/>
        </p:nvSpPr>
        <p:spPr bwMode="auto">
          <a:xfrm flipV="1">
            <a:off x="3276600" y="765175"/>
            <a:ext cx="0" cy="142875"/>
          </a:xfrm>
          <a:prstGeom prst="line">
            <a:avLst/>
          </a:prstGeom>
          <a:noFill/>
          <a:ln w="254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0" name="Line 24"/>
          <p:cNvSpPr>
            <a:spLocks noChangeShapeType="1"/>
          </p:cNvSpPr>
          <p:nvPr/>
        </p:nvSpPr>
        <p:spPr bwMode="auto">
          <a:xfrm flipV="1">
            <a:off x="3276600" y="765175"/>
            <a:ext cx="863600" cy="0"/>
          </a:xfrm>
          <a:prstGeom prst="line">
            <a:avLst/>
          </a:prstGeom>
          <a:noFill/>
          <a:ln w="254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1" name="Line 25"/>
          <p:cNvSpPr>
            <a:spLocks noChangeShapeType="1"/>
          </p:cNvSpPr>
          <p:nvPr/>
        </p:nvSpPr>
        <p:spPr bwMode="auto">
          <a:xfrm flipV="1">
            <a:off x="5148263" y="3068638"/>
            <a:ext cx="0" cy="142875"/>
          </a:xfrm>
          <a:prstGeom prst="line">
            <a:avLst/>
          </a:prstGeom>
          <a:noFill/>
          <a:ln w="254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2" name="Line 26"/>
          <p:cNvSpPr>
            <a:spLocks noChangeShapeType="1"/>
          </p:cNvSpPr>
          <p:nvPr/>
        </p:nvSpPr>
        <p:spPr bwMode="auto">
          <a:xfrm flipV="1">
            <a:off x="4211638" y="3213100"/>
            <a:ext cx="935037" cy="0"/>
          </a:xfrm>
          <a:prstGeom prst="line">
            <a:avLst/>
          </a:prstGeom>
          <a:noFill/>
          <a:ln w="254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3" name="Text Box 29"/>
          <p:cNvSpPr txBox="1">
            <a:spLocks noChangeArrowheads="1"/>
          </p:cNvSpPr>
          <p:nvPr/>
        </p:nvSpPr>
        <p:spPr bwMode="auto">
          <a:xfrm>
            <a:off x="2428875" y="142875"/>
            <a:ext cx="34559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b="1"/>
              <a:t>Az „1 falu – 1 MW” típusú Energiaudvar felépítése</a:t>
            </a:r>
          </a:p>
          <a:p>
            <a:pPr algn="ctr"/>
            <a:endParaRPr lang="hu-HU" b="1"/>
          </a:p>
        </p:txBody>
      </p:sp>
      <p:pic>
        <p:nvPicPr>
          <p:cNvPr id="28694" name="Picture 31" descr="j028080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4388" y="115888"/>
            <a:ext cx="1836737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5" name="Freeform 40"/>
          <p:cNvSpPr>
            <a:spLocks/>
          </p:cNvSpPr>
          <p:nvPr/>
        </p:nvSpPr>
        <p:spPr bwMode="auto">
          <a:xfrm>
            <a:off x="1692275" y="2133600"/>
            <a:ext cx="1295400" cy="431800"/>
          </a:xfrm>
          <a:custGeom>
            <a:avLst/>
            <a:gdLst>
              <a:gd name="T0" fmla="*/ 0 w 816"/>
              <a:gd name="T1" fmla="*/ 2147483647 h 272"/>
              <a:gd name="T2" fmla="*/ 2147483647 w 816"/>
              <a:gd name="T3" fmla="*/ 2147483647 h 272"/>
              <a:gd name="T4" fmla="*/ 2147483647 w 816"/>
              <a:gd name="T5" fmla="*/ 2147483647 h 272"/>
              <a:gd name="T6" fmla="*/ 2147483647 w 816"/>
              <a:gd name="T7" fmla="*/ 2147483647 h 272"/>
              <a:gd name="T8" fmla="*/ 2147483647 w 816"/>
              <a:gd name="T9" fmla="*/ 0 h 2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6"/>
              <a:gd name="T16" fmla="*/ 0 h 272"/>
              <a:gd name="T17" fmla="*/ 816 w 816"/>
              <a:gd name="T18" fmla="*/ 272 h 2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6" h="272">
                <a:moveTo>
                  <a:pt x="0" y="272"/>
                </a:moveTo>
                <a:cubicBezTo>
                  <a:pt x="45" y="264"/>
                  <a:pt x="91" y="256"/>
                  <a:pt x="136" y="226"/>
                </a:cubicBezTo>
                <a:cubicBezTo>
                  <a:pt x="181" y="196"/>
                  <a:pt x="189" y="105"/>
                  <a:pt x="272" y="90"/>
                </a:cubicBezTo>
                <a:cubicBezTo>
                  <a:pt x="355" y="75"/>
                  <a:pt x="544" y="151"/>
                  <a:pt x="635" y="136"/>
                </a:cubicBezTo>
                <a:cubicBezTo>
                  <a:pt x="726" y="121"/>
                  <a:pt x="771" y="60"/>
                  <a:pt x="816" y="0"/>
                </a:cubicBezTo>
              </a:path>
            </a:pathLst>
          </a:custGeom>
          <a:noFill/>
          <a:ln w="254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6" name="Freeform 41"/>
          <p:cNvSpPr>
            <a:spLocks/>
          </p:cNvSpPr>
          <p:nvPr/>
        </p:nvSpPr>
        <p:spPr bwMode="auto">
          <a:xfrm>
            <a:off x="1476375" y="3644900"/>
            <a:ext cx="1655763" cy="515938"/>
          </a:xfrm>
          <a:custGeom>
            <a:avLst/>
            <a:gdLst>
              <a:gd name="T0" fmla="*/ 0 w 1043"/>
              <a:gd name="T1" fmla="*/ 0 h 325"/>
              <a:gd name="T2" fmla="*/ 2147483647 w 1043"/>
              <a:gd name="T3" fmla="*/ 2147483647 h 325"/>
              <a:gd name="T4" fmla="*/ 2147483647 w 1043"/>
              <a:gd name="T5" fmla="*/ 2147483647 h 325"/>
              <a:gd name="T6" fmla="*/ 2147483647 w 1043"/>
              <a:gd name="T7" fmla="*/ 2147483647 h 325"/>
              <a:gd name="T8" fmla="*/ 2147483647 w 1043"/>
              <a:gd name="T9" fmla="*/ 2147483647 h 325"/>
              <a:gd name="T10" fmla="*/ 2147483647 w 1043"/>
              <a:gd name="T11" fmla="*/ 2147483647 h 3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43"/>
              <a:gd name="T19" fmla="*/ 0 h 325"/>
              <a:gd name="T20" fmla="*/ 1043 w 1043"/>
              <a:gd name="T21" fmla="*/ 325 h 32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43" h="325">
                <a:moveTo>
                  <a:pt x="0" y="0"/>
                </a:moveTo>
                <a:cubicBezTo>
                  <a:pt x="68" y="0"/>
                  <a:pt x="136" y="1"/>
                  <a:pt x="181" y="46"/>
                </a:cubicBezTo>
                <a:cubicBezTo>
                  <a:pt x="226" y="91"/>
                  <a:pt x="174" y="227"/>
                  <a:pt x="272" y="272"/>
                </a:cubicBezTo>
                <a:cubicBezTo>
                  <a:pt x="370" y="317"/>
                  <a:pt x="650" y="325"/>
                  <a:pt x="771" y="318"/>
                </a:cubicBezTo>
                <a:cubicBezTo>
                  <a:pt x="892" y="311"/>
                  <a:pt x="952" y="265"/>
                  <a:pt x="997" y="227"/>
                </a:cubicBezTo>
                <a:cubicBezTo>
                  <a:pt x="1042" y="189"/>
                  <a:pt x="1042" y="140"/>
                  <a:pt x="1043" y="91"/>
                </a:cubicBezTo>
              </a:path>
            </a:pathLst>
          </a:custGeom>
          <a:noFill/>
          <a:ln w="254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7" name="Freeform 42"/>
          <p:cNvSpPr>
            <a:spLocks/>
          </p:cNvSpPr>
          <p:nvPr/>
        </p:nvSpPr>
        <p:spPr bwMode="auto">
          <a:xfrm>
            <a:off x="1187450" y="6021388"/>
            <a:ext cx="2016125" cy="371475"/>
          </a:xfrm>
          <a:custGeom>
            <a:avLst/>
            <a:gdLst>
              <a:gd name="T0" fmla="*/ 0 w 1270"/>
              <a:gd name="T1" fmla="*/ 2147483647 h 234"/>
              <a:gd name="T2" fmla="*/ 2147483647 w 1270"/>
              <a:gd name="T3" fmla="*/ 2147483647 h 234"/>
              <a:gd name="T4" fmla="*/ 2147483647 w 1270"/>
              <a:gd name="T5" fmla="*/ 2147483647 h 234"/>
              <a:gd name="T6" fmla="*/ 2147483647 w 1270"/>
              <a:gd name="T7" fmla="*/ 2147483647 h 234"/>
              <a:gd name="T8" fmla="*/ 2147483647 w 1270"/>
              <a:gd name="T9" fmla="*/ 0 h 2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70"/>
              <a:gd name="T16" fmla="*/ 0 h 234"/>
              <a:gd name="T17" fmla="*/ 1270 w 1270"/>
              <a:gd name="T18" fmla="*/ 234 h 2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70" h="234">
                <a:moveTo>
                  <a:pt x="0" y="181"/>
                </a:moveTo>
                <a:cubicBezTo>
                  <a:pt x="60" y="207"/>
                  <a:pt x="121" y="234"/>
                  <a:pt x="227" y="227"/>
                </a:cubicBezTo>
                <a:cubicBezTo>
                  <a:pt x="333" y="220"/>
                  <a:pt x="484" y="144"/>
                  <a:pt x="635" y="136"/>
                </a:cubicBezTo>
                <a:cubicBezTo>
                  <a:pt x="786" y="128"/>
                  <a:pt x="1028" y="204"/>
                  <a:pt x="1134" y="181"/>
                </a:cubicBezTo>
                <a:cubicBezTo>
                  <a:pt x="1240" y="158"/>
                  <a:pt x="1247" y="30"/>
                  <a:pt x="1270" y="0"/>
                </a:cubicBezTo>
              </a:path>
            </a:pathLst>
          </a:custGeom>
          <a:noFill/>
          <a:ln w="254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8698" name="Picture 45" descr="GPRS MODEM kics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00788" y="4437063"/>
            <a:ext cx="14605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19" name="Cloud"/>
          <p:cNvSpPr>
            <a:spLocks noChangeAspect="1" noEditPoints="1" noChangeArrowheads="1"/>
          </p:cNvSpPr>
          <p:nvPr/>
        </p:nvSpPr>
        <p:spPr bwMode="auto">
          <a:xfrm>
            <a:off x="7308850" y="2133600"/>
            <a:ext cx="1733550" cy="15970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CC6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hu-HU"/>
          </a:p>
          <a:p>
            <a:pPr algn="ctr">
              <a:defRPr/>
            </a:pPr>
            <a:r>
              <a:rPr lang="hu-HU" sz="1400"/>
              <a:t>GPRS</a:t>
            </a:r>
          </a:p>
          <a:p>
            <a:pPr algn="ctr">
              <a:defRPr/>
            </a:pPr>
            <a:r>
              <a:rPr lang="hu-HU" sz="1400"/>
              <a:t>Internet</a:t>
            </a:r>
          </a:p>
        </p:txBody>
      </p:sp>
      <p:grpSp>
        <p:nvGrpSpPr>
          <p:cNvPr id="28700" name="Group 87"/>
          <p:cNvGrpSpPr>
            <a:grpSpLocks/>
          </p:cNvGrpSpPr>
          <p:nvPr/>
        </p:nvGrpSpPr>
        <p:grpSpPr bwMode="auto">
          <a:xfrm rot="-945409">
            <a:off x="7164388" y="3644900"/>
            <a:ext cx="936625" cy="792163"/>
            <a:chOff x="4558" y="2341"/>
            <a:chExt cx="590" cy="499"/>
          </a:xfrm>
        </p:grpSpPr>
        <p:sp>
          <p:nvSpPr>
            <p:cNvPr id="28727" name="Arc 53"/>
            <p:cNvSpPr>
              <a:spLocks/>
            </p:cNvSpPr>
            <p:nvPr/>
          </p:nvSpPr>
          <p:spPr bwMode="auto">
            <a:xfrm rot="5683071" flipH="1">
              <a:off x="4558" y="2704"/>
              <a:ext cx="136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8" name="Arc 54"/>
            <p:cNvSpPr>
              <a:spLocks/>
            </p:cNvSpPr>
            <p:nvPr/>
          </p:nvSpPr>
          <p:spPr bwMode="auto">
            <a:xfrm rot="5768020" flipH="1">
              <a:off x="4604" y="2568"/>
              <a:ext cx="227" cy="2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9" name="Arc 55"/>
            <p:cNvSpPr>
              <a:spLocks/>
            </p:cNvSpPr>
            <p:nvPr/>
          </p:nvSpPr>
          <p:spPr bwMode="auto">
            <a:xfrm rot="6062765" flipH="1">
              <a:off x="4694" y="2478"/>
              <a:ext cx="272" cy="3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0" name="Arc 56"/>
            <p:cNvSpPr>
              <a:spLocks/>
            </p:cNvSpPr>
            <p:nvPr/>
          </p:nvSpPr>
          <p:spPr bwMode="auto">
            <a:xfrm rot="5817014" flipH="1">
              <a:off x="4763" y="2318"/>
              <a:ext cx="362" cy="4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701" name="Line 58"/>
          <p:cNvSpPr>
            <a:spLocks noChangeShapeType="1"/>
          </p:cNvSpPr>
          <p:nvPr/>
        </p:nvSpPr>
        <p:spPr bwMode="auto">
          <a:xfrm flipV="1">
            <a:off x="5651500" y="4221163"/>
            <a:ext cx="0" cy="5032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2" name="Line 59"/>
          <p:cNvSpPr>
            <a:spLocks noChangeShapeType="1"/>
          </p:cNvSpPr>
          <p:nvPr/>
        </p:nvSpPr>
        <p:spPr bwMode="auto">
          <a:xfrm flipV="1">
            <a:off x="1403350" y="4221163"/>
            <a:ext cx="424815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3" name="Line 60"/>
          <p:cNvSpPr>
            <a:spLocks noChangeShapeType="1"/>
          </p:cNvSpPr>
          <p:nvPr/>
        </p:nvSpPr>
        <p:spPr bwMode="auto">
          <a:xfrm flipV="1">
            <a:off x="1403350" y="3573463"/>
            <a:ext cx="0" cy="6477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4" name="Line 61"/>
          <p:cNvSpPr>
            <a:spLocks noChangeShapeType="1"/>
          </p:cNvSpPr>
          <p:nvPr/>
        </p:nvSpPr>
        <p:spPr bwMode="auto">
          <a:xfrm flipV="1">
            <a:off x="5580063" y="4364038"/>
            <a:ext cx="0" cy="433387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5" name="Line 62"/>
          <p:cNvSpPr>
            <a:spLocks noChangeShapeType="1"/>
          </p:cNvSpPr>
          <p:nvPr/>
        </p:nvSpPr>
        <p:spPr bwMode="auto">
          <a:xfrm flipV="1">
            <a:off x="1331913" y="4364038"/>
            <a:ext cx="4248150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6" name="Line 63"/>
          <p:cNvSpPr>
            <a:spLocks noChangeShapeType="1"/>
          </p:cNvSpPr>
          <p:nvPr/>
        </p:nvSpPr>
        <p:spPr bwMode="auto">
          <a:xfrm flipV="1">
            <a:off x="1331913" y="3789363"/>
            <a:ext cx="0" cy="574675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7" name="Text Box 67"/>
          <p:cNvSpPr txBox="1">
            <a:spLocks noChangeArrowheads="1"/>
          </p:cNvSpPr>
          <p:nvPr/>
        </p:nvSpPr>
        <p:spPr bwMode="auto">
          <a:xfrm>
            <a:off x="1981200" y="4337050"/>
            <a:ext cx="935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000" b="1">
                <a:solidFill>
                  <a:srgbClr val="993300"/>
                </a:solidFill>
              </a:rPr>
              <a:t>Vezérlés</a:t>
            </a:r>
          </a:p>
        </p:txBody>
      </p:sp>
      <p:sp>
        <p:nvSpPr>
          <p:cNvPr id="28708" name="Text Box 68"/>
          <p:cNvSpPr txBox="1">
            <a:spLocks noChangeArrowheads="1"/>
          </p:cNvSpPr>
          <p:nvPr/>
        </p:nvSpPr>
        <p:spPr bwMode="auto">
          <a:xfrm>
            <a:off x="4356100" y="4005263"/>
            <a:ext cx="935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000" b="1">
                <a:solidFill>
                  <a:schemeClr val="accent2"/>
                </a:solidFill>
              </a:rPr>
              <a:t>Analog</a:t>
            </a:r>
          </a:p>
        </p:txBody>
      </p:sp>
      <p:sp>
        <p:nvSpPr>
          <p:cNvPr id="28709" name="Text Box 69"/>
          <p:cNvSpPr txBox="1">
            <a:spLocks noChangeArrowheads="1"/>
          </p:cNvSpPr>
          <p:nvPr/>
        </p:nvSpPr>
        <p:spPr bwMode="auto">
          <a:xfrm>
            <a:off x="5740400" y="3573463"/>
            <a:ext cx="935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000" b="1">
                <a:solidFill>
                  <a:srgbClr val="008000"/>
                </a:solidFill>
              </a:rPr>
              <a:t>Impulzus</a:t>
            </a:r>
          </a:p>
        </p:txBody>
      </p:sp>
      <p:sp>
        <p:nvSpPr>
          <p:cNvPr id="28710" name="Freeform 70"/>
          <p:cNvSpPr>
            <a:spLocks/>
          </p:cNvSpPr>
          <p:nvPr/>
        </p:nvSpPr>
        <p:spPr bwMode="auto">
          <a:xfrm rot="-1556100">
            <a:off x="5464175" y="4662488"/>
            <a:ext cx="1584325" cy="1439862"/>
          </a:xfrm>
          <a:custGeom>
            <a:avLst/>
            <a:gdLst>
              <a:gd name="T0" fmla="*/ 0 w 2086"/>
              <a:gd name="T1" fmla="*/ 0 h 832"/>
              <a:gd name="T2" fmla="*/ 2147483647 w 2086"/>
              <a:gd name="T3" fmla="*/ 2147483647 h 832"/>
              <a:gd name="T4" fmla="*/ 2147483647 w 2086"/>
              <a:gd name="T5" fmla="*/ 2147483647 h 832"/>
              <a:gd name="T6" fmla="*/ 2147483647 w 2086"/>
              <a:gd name="T7" fmla="*/ 2147483647 h 832"/>
              <a:gd name="T8" fmla="*/ 2147483647 w 2086"/>
              <a:gd name="T9" fmla="*/ 2147483647 h 832"/>
              <a:gd name="T10" fmla="*/ 2147483647 w 2086"/>
              <a:gd name="T11" fmla="*/ 2147483647 h 8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86"/>
              <a:gd name="T19" fmla="*/ 0 h 832"/>
              <a:gd name="T20" fmla="*/ 2086 w 2086"/>
              <a:gd name="T21" fmla="*/ 832 h 8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86" h="832">
                <a:moveTo>
                  <a:pt x="0" y="0"/>
                </a:moveTo>
                <a:cubicBezTo>
                  <a:pt x="121" y="249"/>
                  <a:pt x="242" y="499"/>
                  <a:pt x="408" y="635"/>
                </a:cubicBezTo>
                <a:cubicBezTo>
                  <a:pt x="574" y="771"/>
                  <a:pt x="832" y="832"/>
                  <a:pt x="998" y="817"/>
                </a:cubicBezTo>
                <a:cubicBezTo>
                  <a:pt x="1164" y="802"/>
                  <a:pt x="1270" y="598"/>
                  <a:pt x="1406" y="545"/>
                </a:cubicBezTo>
                <a:cubicBezTo>
                  <a:pt x="1542" y="492"/>
                  <a:pt x="1701" y="492"/>
                  <a:pt x="1814" y="499"/>
                </a:cubicBezTo>
                <a:cubicBezTo>
                  <a:pt x="1927" y="506"/>
                  <a:pt x="2041" y="575"/>
                  <a:pt x="2086" y="590"/>
                </a:cubicBezTo>
              </a:path>
            </a:pathLst>
          </a:custGeom>
          <a:noFill/>
          <a:ln w="1905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11" name="Text Box 71"/>
          <p:cNvSpPr txBox="1">
            <a:spLocks noChangeArrowheads="1"/>
          </p:cNvSpPr>
          <p:nvPr/>
        </p:nvSpPr>
        <p:spPr bwMode="auto">
          <a:xfrm>
            <a:off x="6011863" y="5734050"/>
            <a:ext cx="504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000" b="1">
                <a:solidFill>
                  <a:srgbClr val="FF9900"/>
                </a:solidFill>
              </a:rPr>
              <a:t>LAN</a:t>
            </a:r>
          </a:p>
        </p:txBody>
      </p:sp>
      <p:sp>
        <p:nvSpPr>
          <p:cNvPr id="28712" name="Line 72"/>
          <p:cNvSpPr>
            <a:spLocks noChangeShapeType="1"/>
          </p:cNvSpPr>
          <p:nvPr/>
        </p:nvSpPr>
        <p:spPr bwMode="auto">
          <a:xfrm>
            <a:off x="3419475" y="1989138"/>
            <a:ext cx="144463" cy="0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13" name="Line 73"/>
          <p:cNvSpPr>
            <a:spLocks noChangeShapeType="1"/>
          </p:cNvSpPr>
          <p:nvPr/>
        </p:nvSpPr>
        <p:spPr bwMode="auto">
          <a:xfrm>
            <a:off x="3419475" y="3717925"/>
            <a:ext cx="144463" cy="0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14" name="Line 76"/>
          <p:cNvSpPr>
            <a:spLocks noChangeShapeType="1"/>
          </p:cNvSpPr>
          <p:nvPr/>
        </p:nvSpPr>
        <p:spPr bwMode="auto">
          <a:xfrm>
            <a:off x="3419475" y="5948363"/>
            <a:ext cx="144463" cy="0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15" name="Line 78"/>
          <p:cNvSpPr>
            <a:spLocks noChangeShapeType="1"/>
          </p:cNvSpPr>
          <p:nvPr/>
        </p:nvSpPr>
        <p:spPr bwMode="auto">
          <a:xfrm>
            <a:off x="3563938" y="1989138"/>
            <a:ext cx="0" cy="4319587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16" name="Line 79"/>
          <p:cNvSpPr>
            <a:spLocks noChangeShapeType="1"/>
          </p:cNvSpPr>
          <p:nvPr/>
        </p:nvSpPr>
        <p:spPr bwMode="auto">
          <a:xfrm flipH="1" flipV="1">
            <a:off x="3563938" y="6308725"/>
            <a:ext cx="3313112" cy="0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17" name="Freeform 80"/>
          <p:cNvSpPr>
            <a:spLocks/>
          </p:cNvSpPr>
          <p:nvPr/>
        </p:nvSpPr>
        <p:spPr bwMode="auto">
          <a:xfrm>
            <a:off x="5532438" y="4868863"/>
            <a:ext cx="431800" cy="1439862"/>
          </a:xfrm>
          <a:custGeom>
            <a:avLst/>
            <a:gdLst>
              <a:gd name="T0" fmla="*/ 2147483647 w 272"/>
              <a:gd name="T1" fmla="*/ 2147483647 h 907"/>
              <a:gd name="T2" fmla="*/ 2147483647 w 272"/>
              <a:gd name="T3" fmla="*/ 2147483647 h 907"/>
              <a:gd name="T4" fmla="*/ 2147483647 w 272"/>
              <a:gd name="T5" fmla="*/ 2147483647 h 907"/>
              <a:gd name="T6" fmla="*/ 2147483647 w 272"/>
              <a:gd name="T7" fmla="*/ 2147483647 h 907"/>
              <a:gd name="T8" fmla="*/ 2147483647 w 272"/>
              <a:gd name="T9" fmla="*/ 0 h 9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2"/>
              <a:gd name="T16" fmla="*/ 0 h 907"/>
              <a:gd name="T17" fmla="*/ 272 w 272"/>
              <a:gd name="T18" fmla="*/ 907 h 9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2" h="907">
                <a:moveTo>
                  <a:pt x="30" y="907"/>
                </a:moveTo>
                <a:cubicBezTo>
                  <a:pt x="15" y="812"/>
                  <a:pt x="0" y="718"/>
                  <a:pt x="30" y="635"/>
                </a:cubicBezTo>
                <a:cubicBezTo>
                  <a:pt x="60" y="552"/>
                  <a:pt x="173" y="499"/>
                  <a:pt x="211" y="408"/>
                </a:cubicBezTo>
                <a:cubicBezTo>
                  <a:pt x="249" y="317"/>
                  <a:pt x="272" y="159"/>
                  <a:pt x="257" y="91"/>
                </a:cubicBezTo>
                <a:cubicBezTo>
                  <a:pt x="242" y="23"/>
                  <a:pt x="144" y="15"/>
                  <a:pt x="121" y="0"/>
                </a:cubicBezTo>
              </a:path>
            </a:pathLst>
          </a:custGeom>
          <a:noFill/>
          <a:ln w="1587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18" name="Text Box 82"/>
          <p:cNvSpPr txBox="1">
            <a:spLocks noChangeArrowheads="1"/>
          </p:cNvSpPr>
          <p:nvPr/>
        </p:nvSpPr>
        <p:spPr bwMode="auto">
          <a:xfrm>
            <a:off x="3563938" y="5973763"/>
            <a:ext cx="647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 b="1">
                <a:solidFill>
                  <a:schemeClr val="bg2"/>
                </a:solidFill>
              </a:rPr>
              <a:t>RS485</a:t>
            </a:r>
          </a:p>
        </p:txBody>
      </p:sp>
      <p:pic>
        <p:nvPicPr>
          <p:cNvPr id="28719" name="Picture 83" descr="TransLO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31913" y="333375"/>
            <a:ext cx="100806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20" name="Freeform 84"/>
          <p:cNvSpPr>
            <a:spLocks/>
          </p:cNvSpPr>
          <p:nvPr/>
        </p:nvSpPr>
        <p:spPr bwMode="auto">
          <a:xfrm>
            <a:off x="6804025" y="5661025"/>
            <a:ext cx="587375" cy="684213"/>
          </a:xfrm>
          <a:custGeom>
            <a:avLst/>
            <a:gdLst>
              <a:gd name="T0" fmla="*/ 0 w 370"/>
              <a:gd name="T1" fmla="*/ 2147483647 h 431"/>
              <a:gd name="T2" fmla="*/ 2147483647 w 370"/>
              <a:gd name="T3" fmla="*/ 2147483647 h 431"/>
              <a:gd name="T4" fmla="*/ 2147483647 w 370"/>
              <a:gd name="T5" fmla="*/ 2147483647 h 431"/>
              <a:gd name="T6" fmla="*/ 2147483647 w 370"/>
              <a:gd name="T7" fmla="*/ 2147483647 h 431"/>
              <a:gd name="T8" fmla="*/ 2147483647 w 370"/>
              <a:gd name="T9" fmla="*/ 2147483647 h 431"/>
              <a:gd name="T10" fmla="*/ 2147483647 w 370"/>
              <a:gd name="T11" fmla="*/ 0 h 4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70"/>
              <a:gd name="T19" fmla="*/ 0 h 431"/>
              <a:gd name="T20" fmla="*/ 370 w 370"/>
              <a:gd name="T21" fmla="*/ 431 h 43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70" h="431">
                <a:moveTo>
                  <a:pt x="0" y="408"/>
                </a:moveTo>
                <a:cubicBezTo>
                  <a:pt x="26" y="408"/>
                  <a:pt x="53" y="408"/>
                  <a:pt x="91" y="408"/>
                </a:cubicBezTo>
                <a:cubicBezTo>
                  <a:pt x="129" y="408"/>
                  <a:pt x="182" y="431"/>
                  <a:pt x="227" y="408"/>
                </a:cubicBezTo>
                <a:cubicBezTo>
                  <a:pt x="272" y="385"/>
                  <a:pt x="356" y="333"/>
                  <a:pt x="363" y="272"/>
                </a:cubicBezTo>
                <a:cubicBezTo>
                  <a:pt x="370" y="211"/>
                  <a:pt x="295" y="90"/>
                  <a:pt x="272" y="45"/>
                </a:cubicBezTo>
                <a:cubicBezTo>
                  <a:pt x="249" y="0"/>
                  <a:pt x="234" y="7"/>
                  <a:pt x="227" y="0"/>
                </a:cubicBezTo>
              </a:path>
            </a:pathLst>
          </a:custGeom>
          <a:noFill/>
          <a:ln w="158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21" name="Freeform 85"/>
          <p:cNvSpPr>
            <a:spLocks/>
          </p:cNvSpPr>
          <p:nvPr/>
        </p:nvSpPr>
        <p:spPr bwMode="auto">
          <a:xfrm>
            <a:off x="5651500" y="115888"/>
            <a:ext cx="3384550" cy="4968875"/>
          </a:xfrm>
          <a:custGeom>
            <a:avLst/>
            <a:gdLst>
              <a:gd name="T0" fmla="*/ 0 w 2132"/>
              <a:gd name="T1" fmla="*/ 0 h 3130"/>
              <a:gd name="T2" fmla="*/ 2147483647 w 2132"/>
              <a:gd name="T3" fmla="*/ 2147483647 h 3130"/>
              <a:gd name="T4" fmla="*/ 2147483647 w 2132"/>
              <a:gd name="T5" fmla="*/ 2147483647 h 3130"/>
              <a:gd name="T6" fmla="*/ 2147483647 w 2132"/>
              <a:gd name="T7" fmla="*/ 2147483647 h 3130"/>
              <a:gd name="T8" fmla="*/ 2147483647 w 2132"/>
              <a:gd name="T9" fmla="*/ 2147483647 h 3130"/>
              <a:gd name="T10" fmla="*/ 2147483647 w 2132"/>
              <a:gd name="T11" fmla="*/ 2147483647 h 3130"/>
              <a:gd name="T12" fmla="*/ 2147483647 w 2132"/>
              <a:gd name="T13" fmla="*/ 2147483647 h 3130"/>
              <a:gd name="T14" fmla="*/ 2147483647 w 2132"/>
              <a:gd name="T15" fmla="*/ 2147483647 h 313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32"/>
              <a:gd name="T25" fmla="*/ 0 h 3130"/>
              <a:gd name="T26" fmla="*/ 2132 w 2132"/>
              <a:gd name="T27" fmla="*/ 3130 h 313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32" h="3130">
                <a:moveTo>
                  <a:pt x="0" y="0"/>
                </a:moveTo>
                <a:cubicBezTo>
                  <a:pt x="216" y="102"/>
                  <a:pt x="432" y="204"/>
                  <a:pt x="545" y="363"/>
                </a:cubicBezTo>
                <a:cubicBezTo>
                  <a:pt x="658" y="522"/>
                  <a:pt x="674" y="764"/>
                  <a:pt x="681" y="953"/>
                </a:cubicBezTo>
                <a:cubicBezTo>
                  <a:pt x="688" y="1142"/>
                  <a:pt x="605" y="1301"/>
                  <a:pt x="590" y="1497"/>
                </a:cubicBezTo>
                <a:cubicBezTo>
                  <a:pt x="575" y="1693"/>
                  <a:pt x="507" y="1958"/>
                  <a:pt x="590" y="2132"/>
                </a:cubicBezTo>
                <a:cubicBezTo>
                  <a:pt x="673" y="2306"/>
                  <a:pt x="877" y="2397"/>
                  <a:pt x="1089" y="2541"/>
                </a:cubicBezTo>
                <a:cubicBezTo>
                  <a:pt x="1301" y="2685"/>
                  <a:pt x="1686" y="2896"/>
                  <a:pt x="1860" y="2994"/>
                </a:cubicBezTo>
                <a:cubicBezTo>
                  <a:pt x="2034" y="3092"/>
                  <a:pt x="2087" y="3107"/>
                  <a:pt x="2132" y="3130"/>
                </a:cubicBezTo>
              </a:path>
            </a:pathLst>
          </a:custGeom>
          <a:noFill/>
          <a:ln w="31750">
            <a:solidFill>
              <a:srgbClr val="EAEAEA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22" name="Freeform 86"/>
          <p:cNvSpPr>
            <a:spLocks/>
          </p:cNvSpPr>
          <p:nvPr/>
        </p:nvSpPr>
        <p:spPr bwMode="auto">
          <a:xfrm>
            <a:off x="5651500" y="765175"/>
            <a:ext cx="2089150" cy="900113"/>
          </a:xfrm>
          <a:custGeom>
            <a:avLst/>
            <a:gdLst>
              <a:gd name="T0" fmla="*/ 0 w 1316"/>
              <a:gd name="T1" fmla="*/ 2147483647 h 567"/>
              <a:gd name="T2" fmla="*/ 2147483647 w 1316"/>
              <a:gd name="T3" fmla="*/ 2147483647 h 567"/>
              <a:gd name="T4" fmla="*/ 2147483647 w 1316"/>
              <a:gd name="T5" fmla="*/ 2147483647 h 567"/>
              <a:gd name="T6" fmla="*/ 2147483647 w 1316"/>
              <a:gd name="T7" fmla="*/ 2147483647 h 567"/>
              <a:gd name="T8" fmla="*/ 2147483647 w 1316"/>
              <a:gd name="T9" fmla="*/ 2147483647 h 567"/>
              <a:gd name="T10" fmla="*/ 2147483647 w 1316"/>
              <a:gd name="T11" fmla="*/ 2147483647 h 567"/>
              <a:gd name="T12" fmla="*/ 2147483647 w 1316"/>
              <a:gd name="T13" fmla="*/ 2147483647 h 5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16"/>
              <a:gd name="T22" fmla="*/ 0 h 567"/>
              <a:gd name="T23" fmla="*/ 1316 w 1316"/>
              <a:gd name="T24" fmla="*/ 567 h 56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16" h="567">
                <a:moveTo>
                  <a:pt x="0" y="227"/>
                </a:moveTo>
                <a:cubicBezTo>
                  <a:pt x="19" y="151"/>
                  <a:pt x="38" y="75"/>
                  <a:pt x="91" y="45"/>
                </a:cubicBezTo>
                <a:cubicBezTo>
                  <a:pt x="144" y="15"/>
                  <a:pt x="235" y="0"/>
                  <a:pt x="318" y="45"/>
                </a:cubicBezTo>
                <a:cubicBezTo>
                  <a:pt x="401" y="90"/>
                  <a:pt x="469" y="234"/>
                  <a:pt x="590" y="317"/>
                </a:cubicBezTo>
                <a:cubicBezTo>
                  <a:pt x="711" y="400"/>
                  <a:pt x="931" y="521"/>
                  <a:pt x="1044" y="544"/>
                </a:cubicBezTo>
                <a:cubicBezTo>
                  <a:pt x="1157" y="567"/>
                  <a:pt x="1225" y="476"/>
                  <a:pt x="1270" y="453"/>
                </a:cubicBezTo>
                <a:cubicBezTo>
                  <a:pt x="1315" y="430"/>
                  <a:pt x="1315" y="419"/>
                  <a:pt x="1316" y="408"/>
                </a:cubicBezTo>
              </a:path>
            </a:pathLst>
          </a:cu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23" name="Text Box 88"/>
          <p:cNvSpPr txBox="1">
            <a:spLocks noChangeArrowheads="1"/>
          </p:cNvSpPr>
          <p:nvPr/>
        </p:nvSpPr>
        <p:spPr bwMode="auto">
          <a:xfrm>
            <a:off x="3563938" y="2133600"/>
            <a:ext cx="8651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000" b="1"/>
              <a:t>230 V</a:t>
            </a:r>
            <a:r>
              <a:rPr lang="hu-HU" sz="1000" b="1" baseline="-25000"/>
              <a:t>AC</a:t>
            </a:r>
          </a:p>
        </p:txBody>
      </p:sp>
      <p:sp>
        <p:nvSpPr>
          <p:cNvPr id="28724" name="Text Box 89"/>
          <p:cNvSpPr txBox="1">
            <a:spLocks noChangeArrowheads="1"/>
          </p:cNvSpPr>
          <p:nvPr/>
        </p:nvSpPr>
        <p:spPr bwMode="auto">
          <a:xfrm>
            <a:off x="3492500" y="836613"/>
            <a:ext cx="8651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000" b="1"/>
              <a:t>230 V</a:t>
            </a:r>
            <a:r>
              <a:rPr lang="hu-HU" sz="1000" b="1" baseline="-25000"/>
              <a:t>AC</a:t>
            </a:r>
          </a:p>
        </p:txBody>
      </p:sp>
      <p:sp>
        <p:nvSpPr>
          <p:cNvPr id="28725" name="Text Box 90"/>
          <p:cNvSpPr txBox="1">
            <a:spLocks noChangeArrowheads="1"/>
          </p:cNvSpPr>
          <p:nvPr/>
        </p:nvSpPr>
        <p:spPr bwMode="auto">
          <a:xfrm>
            <a:off x="3563938" y="4652963"/>
            <a:ext cx="8651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000" b="1"/>
              <a:t>230 V</a:t>
            </a:r>
            <a:r>
              <a:rPr lang="hu-HU" sz="1000" b="1" baseline="-25000"/>
              <a:t>AC</a:t>
            </a:r>
          </a:p>
        </p:txBody>
      </p:sp>
      <p:sp>
        <p:nvSpPr>
          <p:cNvPr id="28726" name="Text Box 91"/>
          <p:cNvSpPr txBox="1">
            <a:spLocks noChangeArrowheads="1"/>
          </p:cNvSpPr>
          <p:nvPr/>
        </p:nvSpPr>
        <p:spPr bwMode="auto">
          <a:xfrm>
            <a:off x="4211638" y="3284538"/>
            <a:ext cx="8651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000" b="1"/>
              <a:t>230 V</a:t>
            </a:r>
            <a:r>
              <a:rPr lang="hu-HU" sz="1000" b="1" baseline="-25000"/>
              <a:t>AC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52" name="Cloud"/>
          <p:cNvSpPr>
            <a:spLocks noChangeAspect="1" noEditPoints="1" noChangeArrowheads="1"/>
          </p:cNvSpPr>
          <p:nvPr/>
        </p:nvSpPr>
        <p:spPr bwMode="auto">
          <a:xfrm>
            <a:off x="250825" y="1628775"/>
            <a:ext cx="3457575" cy="23050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DDDDDD"/>
          </a:solidFill>
          <a:ln w="317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hu-HU">
              <a:latin typeface="Arial" pitchFamily="34" charset="0"/>
            </a:endParaRPr>
          </a:p>
        </p:txBody>
      </p:sp>
      <p:pic>
        <p:nvPicPr>
          <p:cNvPr id="29699" name="Picture 11" descr="C:\Documents and Settings\tanacsado\Asztal\BÜKK-MAK LEADER\BÜKK-MAK LOGÓ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93662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43" name="Cloud"/>
          <p:cNvSpPr>
            <a:spLocks noChangeAspect="1" noEditPoints="1" noChangeArrowheads="1"/>
          </p:cNvSpPr>
          <p:nvPr/>
        </p:nvSpPr>
        <p:spPr bwMode="auto">
          <a:xfrm>
            <a:off x="2555875" y="4868863"/>
            <a:ext cx="5545138" cy="14398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CC6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hu-HU">
              <a:latin typeface="Arial" pitchFamily="34" charset="0"/>
            </a:endParaRPr>
          </a:p>
          <a:p>
            <a:pPr algn="ctr">
              <a:defRPr/>
            </a:pPr>
            <a:r>
              <a:rPr lang="hu-HU" sz="1400">
                <a:latin typeface="Arial" pitchFamily="34" charset="0"/>
              </a:rPr>
              <a:t>GPRS</a:t>
            </a:r>
          </a:p>
          <a:p>
            <a:pPr algn="ctr">
              <a:defRPr/>
            </a:pPr>
            <a:r>
              <a:rPr lang="hu-HU" sz="1400">
                <a:latin typeface="Arial" pitchFamily="34" charset="0"/>
              </a:rPr>
              <a:t>Internet</a:t>
            </a:r>
          </a:p>
        </p:txBody>
      </p:sp>
      <p:grpSp>
        <p:nvGrpSpPr>
          <p:cNvPr id="29701" name="Group 95"/>
          <p:cNvGrpSpPr>
            <a:grpSpLocks/>
          </p:cNvGrpSpPr>
          <p:nvPr/>
        </p:nvGrpSpPr>
        <p:grpSpPr bwMode="auto">
          <a:xfrm rot="9379075">
            <a:off x="5113338" y="4124325"/>
            <a:ext cx="792162" cy="649288"/>
            <a:chOff x="385" y="3338"/>
            <a:chExt cx="590" cy="499"/>
          </a:xfrm>
        </p:grpSpPr>
        <p:sp>
          <p:nvSpPr>
            <p:cNvPr id="29781" name="Arc 28"/>
            <p:cNvSpPr>
              <a:spLocks/>
            </p:cNvSpPr>
            <p:nvPr/>
          </p:nvSpPr>
          <p:spPr bwMode="auto">
            <a:xfrm rot="5683071" flipH="1">
              <a:off x="385" y="3701"/>
              <a:ext cx="136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2" name="Arc 29"/>
            <p:cNvSpPr>
              <a:spLocks/>
            </p:cNvSpPr>
            <p:nvPr/>
          </p:nvSpPr>
          <p:spPr bwMode="auto">
            <a:xfrm rot="5768020" flipH="1">
              <a:off x="431" y="3565"/>
              <a:ext cx="227" cy="2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3" name="Arc 30"/>
            <p:cNvSpPr>
              <a:spLocks/>
            </p:cNvSpPr>
            <p:nvPr/>
          </p:nvSpPr>
          <p:spPr bwMode="auto">
            <a:xfrm rot="6301716" flipH="1">
              <a:off x="529" y="3437"/>
              <a:ext cx="272" cy="3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4" name="Arc 31"/>
            <p:cNvSpPr>
              <a:spLocks/>
            </p:cNvSpPr>
            <p:nvPr/>
          </p:nvSpPr>
          <p:spPr bwMode="auto">
            <a:xfrm rot="6291619" flipH="1">
              <a:off x="590" y="3315"/>
              <a:ext cx="362" cy="4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02" name="Group 70"/>
          <p:cNvGrpSpPr>
            <a:grpSpLocks/>
          </p:cNvGrpSpPr>
          <p:nvPr/>
        </p:nvGrpSpPr>
        <p:grpSpPr bwMode="auto">
          <a:xfrm>
            <a:off x="5292725" y="2852738"/>
            <a:ext cx="1295400" cy="1193800"/>
            <a:chOff x="3424" y="3339"/>
            <a:chExt cx="816" cy="752"/>
          </a:xfrm>
        </p:grpSpPr>
        <p:sp>
          <p:nvSpPr>
            <p:cNvPr id="2" name="Cloud"/>
            <p:cNvSpPr>
              <a:spLocks noChangeAspect="1" noEditPoints="1" noChangeArrowheads="1"/>
            </p:cNvSpPr>
            <p:nvPr/>
          </p:nvSpPr>
          <p:spPr bwMode="auto">
            <a:xfrm>
              <a:off x="3424" y="3339"/>
              <a:ext cx="816" cy="75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8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hu-HU" sz="1000" b="1">
                <a:latin typeface="Arial" pitchFamily="34" charset="0"/>
              </a:endParaRPr>
            </a:p>
          </p:txBody>
        </p:sp>
        <p:pic>
          <p:nvPicPr>
            <p:cNvPr id="29779" name="Picture 6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77" y="3384"/>
              <a:ext cx="204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80" name="Picture 62" descr="Fotovoltaiku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60" y="3611"/>
              <a:ext cx="273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9703" name="Picture 64" descr="j043460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5675" y="6137275"/>
            <a:ext cx="5683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4" name="Group 134"/>
          <p:cNvGrpSpPr>
            <a:grpSpLocks/>
          </p:cNvGrpSpPr>
          <p:nvPr/>
        </p:nvGrpSpPr>
        <p:grpSpPr bwMode="auto">
          <a:xfrm>
            <a:off x="4716463" y="1052513"/>
            <a:ext cx="2625725" cy="1376362"/>
            <a:chOff x="2744" y="799"/>
            <a:chExt cx="1654" cy="867"/>
          </a:xfrm>
        </p:grpSpPr>
        <p:pic>
          <p:nvPicPr>
            <p:cNvPr id="29774" name="Picture 63" descr="j028080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44" y="799"/>
              <a:ext cx="1157" cy="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75" name="Picture 67" descr="j028080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31" y="1004"/>
              <a:ext cx="635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76" name="Picture 68" descr="j028080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76" y="1112"/>
              <a:ext cx="342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77" name="Picture 69" descr="j028080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17" y="1177"/>
              <a:ext cx="18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705" name="Group 71"/>
          <p:cNvGrpSpPr>
            <a:grpSpLocks/>
          </p:cNvGrpSpPr>
          <p:nvPr/>
        </p:nvGrpSpPr>
        <p:grpSpPr bwMode="auto">
          <a:xfrm>
            <a:off x="6804025" y="2708275"/>
            <a:ext cx="936625" cy="792163"/>
            <a:chOff x="3424" y="3339"/>
            <a:chExt cx="816" cy="752"/>
          </a:xfrm>
        </p:grpSpPr>
        <p:sp>
          <p:nvSpPr>
            <p:cNvPr id="34888" name="Cloud"/>
            <p:cNvSpPr>
              <a:spLocks noChangeAspect="1" noEditPoints="1" noChangeArrowheads="1"/>
            </p:cNvSpPr>
            <p:nvPr/>
          </p:nvSpPr>
          <p:spPr bwMode="auto">
            <a:xfrm>
              <a:off x="3424" y="3339"/>
              <a:ext cx="816" cy="75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8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hu-HU" sz="1000" b="1">
                <a:latin typeface="Arial" pitchFamily="34" charset="0"/>
              </a:endParaRPr>
            </a:p>
          </p:txBody>
        </p:sp>
        <p:pic>
          <p:nvPicPr>
            <p:cNvPr id="29772" name="Picture 7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77" y="3384"/>
              <a:ext cx="204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73" name="Picture 74" descr="Fotovoltaikus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60" y="3611"/>
              <a:ext cx="273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706" name="Group 75"/>
          <p:cNvGrpSpPr>
            <a:grpSpLocks/>
          </p:cNvGrpSpPr>
          <p:nvPr/>
        </p:nvGrpSpPr>
        <p:grpSpPr bwMode="auto">
          <a:xfrm>
            <a:off x="7812088" y="2276475"/>
            <a:ext cx="576262" cy="504825"/>
            <a:chOff x="3424" y="3339"/>
            <a:chExt cx="816" cy="752"/>
          </a:xfrm>
        </p:grpSpPr>
        <p:sp>
          <p:nvSpPr>
            <p:cNvPr id="34892" name="Cloud"/>
            <p:cNvSpPr>
              <a:spLocks noChangeAspect="1" noEditPoints="1" noChangeArrowheads="1"/>
            </p:cNvSpPr>
            <p:nvPr/>
          </p:nvSpPr>
          <p:spPr bwMode="auto">
            <a:xfrm>
              <a:off x="3424" y="3339"/>
              <a:ext cx="816" cy="75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8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hu-HU" sz="1000" b="1">
                <a:latin typeface="Arial" pitchFamily="34" charset="0"/>
              </a:endParaRPr>
            </a:p>
          </p:txBody>
        </p:sp>
        <p:pic>
          <p:nvPicPr>
            <p:cNvPr id="29769" name="Picture 7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877" y="3384"/>
              <a:ext cx="204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70" name="Picture 78" descr="Fotovoltaikus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560" y="3611"/>
              <a:ext cx="273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707" name="Group 79"/>
          <p:cNvGrpSpPr>
            <a:grpSpLocks/>
          </p:cNvGrpSpPr>
          <p:nvPr/>
        </p:nvGrpSpPr>
        <p:grpSpPr bwMode="auto">
          <a:xfrm>
            <a:off x="8243888" y="1844675"/>
            <a:ext cx="323850" cy="215900"/>
            <a:chOff x="3424" y="3339"/>
            <a:chExt cx="816" cy="752"/>
          </a:xfrm>
        </p:grpSpPr>
        <p:sp>
          <p:nvSpPr>
            <p:cNvPr id="34896" name="Cloud"/>
            <p:cNvSpPr>
              <a:spLocks noChangeAspect="1" noEditPoints="1" noChangeArrowheads="1"/>
            </p:cNvSpPr>
            <p:nvPr/>
          </p:nvSpPr>
          <p:spPr bwMode="auto">
            <a:xfrm>
              <a:off x="3424" y="3339"/>
              <a:ext cx="816" cy="75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8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hu-HU" sz="1000" b="1">
                <a:latin typeface="Arial" pitchFamily="34" charset="0"/>
              </a:endParaRPr>
            </a:p>
          </p:txBody>
        </p:sp>
        <p:pic>
          <p:nvPicPr>
            <p:cNvPr id="29766" name="Picture 8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877" y="3384"/>
              <a:ext cx="204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67" name="Picture 82" descr="Fotovoltaikus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560" y="3611"/>
              <a:ext cx="273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708" name="Group 96"/>
          <p:cNvGrpSpPr>
            <a:grpSpLocks/>
          </p:cNvGrpSpPr>
          <p:nvPr/>
        </p:nvGrpSpPr>
        <p:grpSpPr bwMode="auto">
          <a:xfrm rot="8475595">
            <a:off x="6588125" y="3860800"/>
            <a:ext cx="947738" cy="792163"/>
            <a:chOff x="385" y="3338"/>
            <a:chExt cx="590" cy="499"/>
          </a:xfrm>
        </p:grpSpPr>
        <p:sp>
          <p:nvSpPr>
            <p:cNvPr id="29761" name="Arc 97"/>
            <p:cNvSpPr>
              <a:spLocks/>
            </p:cNvSpPr>
            <p:nvPr/>
          </p:nvSpPr>
          <p:spPr bwMode="auto">
            <a:xfrm rot="5683071" flipH="1">
              <a:off x="385" y="3701"/>
              <a:ext cx="136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2" name="Arc 98"/>
            <p:cNvSpPr>
              <a:spLocks/>
            </p:cNvSpPr>
            <p:nvPr/>
          </p:nvSpPr>
          <p:spPr bwMode="auto">
            <a:xfrm rot="5768020" flipH="1">
              <a:off x="431" y="3565"/>
              <a:ext cx="227" cy="2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3" name="Arc 99"/>
            <p:cNvSpPr>
              <a:spLocks/>
            </p:cNvSpPr>
            <p:nvPr/>
          </p:nvSpPr>
          <p:spPr bwMode="auto">
            <a:xfrm rot="6301716" flipH="1">
              <a:off x="529" y="3437"/>
              <a:ext cx="272" cy="3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4" name="Arc 100"/>
            <p:cNvSpPr>
              <a:spLocks/>
            </p:cNvSpPr>
            <p:nvPr/>
          </p:nvSpPr>
          <p:spPr bwMode="auto">
            <a:xfrm rot="6291619" flipH="1">
              <a:off x="590" y="3315"/>
              <a:ext cx="362" cy="4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09" name="Group 105"/>
          <p:cNvGrpSpPr>
            <a:grpSpLocks/>
          </p:cNvGrpSpPr>
          <p:nvPr/>
        </p:nvGrpSpPr>
        <p:grpSpPr bwMode="auto">
          <a:xfrm rot="6422157">
            <a:off x="2478087" y="3867151"/>
            <a:ext cx="1154113" cy="1141412"/>
            <a:chOff x="1469" y="2069"/>
            <a:chExt cx="594" cy="584"/>
          </a:xfrm>
        </p:grpSpPr>
        <p:sp>
          <p:nvSpPr>
            <p:cNvPr id="29757" name="Arc 101"/>
            <p:cNvSpPr>
              <a:spLocks/>
            </p:cNvSpPr>
            <p:nvPr/>
          </p:nvSpPr>
          <p:spPr bwMode="auto">
            <a:xfrm rot="4489221" flipH="1">
              <a:off x="1426" y="2475"/>
              <a:ext cx="221" cy="136"/>
            </a:xfrm>
            <a:custGeom>
              <a:avLst/>
              <a:gdLst>
                <a:gd name="T0" fmla="*/ 0 w 35109"/>
                <a:gd name="T1" fmla="*/ 0 h 21600"/>
                <a:gd name="T2" fmla="*/ 0 w 35109"/>
                <a:gd name="T3" fmla="*/ 0 h 21600"/>
                <a:gd name="T4" fmla="*/ 0 w 35109"/>
                <a:gd name="T5" fmla="*/ 0 h 21600"/>
                <a:gd name="T6" fmla="*/ 0 60000 65536"/>
                <a:gd name="T7" fmla="*/ 0 60000 65536"/>
                <a:gd name="T8" fmla="*/ 0 60000 65536"/>
                <a:gd name="T9" fmla="*/ 0 w 35109"/>
                <a:gd name="T10" fmla="*/ 0 h 21600"/>
                <a:gd name="T11" fmla="*/ 35109 w 3510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109" h="21600" fill="none" extrusionOk="0">
                  <a:moveTo>
                    <a:pt x="-1" y="4745"/>
                  </a:moveTo>
                  <a:cubicBezTo>
                    <a:pt x="3832" y="1673"/>
                    <a:pt x="8597" y="-1"/>
                    <a:pt x="13509" y="0"/>
                  </a:cubicBezTo>
                  <a:cubicBezTo>
                    <a:pt x="25438" y="0"/>
                    <a:pt x="35109" y="9670"/>
                    <a:pt x="35109" y="21600"/>
                  </a:cubicBezTo>
                </a:path>
                <a:path w="35109" h="21600" stroke="0" extrusionOk="0">
                  <a:moveTo>
                    <a:pt x="-1" y="4745"/>
                  </a:moveTo>
                  <a:cubicBezTo>
                    <a:pt x="3832" y="1673"/>
                    <a:pt x="8597" y="-1"/>
                    <a:pt x="13509" y="0"/>
                  </a:cubicBezTo>
                  <a:cubicBezTo>
                    <a:pt x="25438" y="0"/>
                    <a:pt x="35109" y="9670"/>
                    <a:pt x="35109" y="21600"/>
                  </a:cubicBezTo>
                  <a:lnTo>
                    <a:pt x="13509" y="21600"/>
                  </a:lnTo>
                  <a:close/>
                </a:path>
              </a:pathLst>
            </a:custGeom>
            <a:noFill/>
            <a:ln w="1587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8" name="Arc 102"/>
            <p:cNvSpPr>
              <a:spLocks/>
            </p:cNvSpPr>
            <p:nvPr/>
          </p:nvSpPr>
          <p:spPr bwMode="auto">
            <a:xfrm rot="5424311" flipH="1">
              <a:off x="1471" y="2343"/>
              <a:ext cx="317" cy="227"/>
            </a:xfrm>
            <a:custGeom>
              <a:avLst/>
              <a:gdLst>
                <a:gd name="T0" fmla="*/ 0 w 30168"/>
                <a:gd name="T1" fmla="*/ 0 h 21600"/>
                <a:gd name="T2" fmla="*/ 0 w 30168"/>
                <a:gd name="T3" fmla="*/ 0 h 21600"/>
                <a:gd name="T4" fmla="*/ 0 w 30168"/>
                <a:gd name="T5" fmla="*/ 0 h 21600"/>
                <a:gd name="T6" fmla="*/ 0 60000 65536"/>
                <a:gd name="T7" fmla="*/ 0 60000 65536"/>
                <a:gd name="T8" fmla="*/ 0 60000 65536"/>
                <a:gd name="T9" fmla="*/ 0 w 30168"/>
                <a:gd name="T10" fmla="*/ 0 h 21600"/>
                <a:gd name="T11" fmla="*/ 30168 w 3016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168" h="21600" fill="none" extrusionOk="0">
                  <a:moveTo>
                    <a:pt x="0" y="1772"/>
                  </a:moveTo>
                  <a:cubicBezTo>
                    <a:pt x="2705" y="603"/>
                    <a:pt x="5621" y="-1"/>
                    <a:pt x="8568" y="0"/>
                  </a:cubicBezTo>
                  <a:cubicBezTo>
                    <a:pt x="20497" y="0"/>
                    <a:pt x="30168" y="9670"/>
                    <a:pt x="30168" y="21600"/>
                  </a:cubicBezTo>
                </a:path>
                <a:path w="30168" h="21600" stroke="0" extrusionOk="0">
                  <a:moveTo>
                    <a:pt x="0" y="1772"/>
                  </a:moveTo>
                  <a:cubicBezTo>
                    <a:pt x="2705" y="603"/>
                    <a:pt x="5621" y="-1"/>
                    <a:pt x="8568" y="0"/>
                  </a:cubicBezTo>
                  <a:cubicBezTo>
                    <a:pt x="20497" y="0"/>
                    <a:pt x="30168" y="9670"/>
                    <a:pt x="30168" y="21600"/>
                  </a:cubicBezTo>
                  <a:lnTo>
                    <a:pt x="8568" y="21600"/>
                  </a:lnTo>
                  <a:close/>
                </a:path>
              </a:pathLst>
            </a:custGeom>
            <a:noFill/>
            <a:ln w="1587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9" name="Arc 103"/>
            <p:cNvSpPr>
              <a:spLocks/>
            </p:cNvSpPr>
            <p:nvPr/>
          </p:nvSpPr>
          <p:spPr bwMode="auto">
            <a:xfrm rot="5374968" flipH="1">
              <a:off x="1570" y="2205"/>
              <a:ext cx="347" cy="318"/>
            </a:xfrm>
            <a:custGeom>
              <a:avLst/>
              <a:gdLst>
                <a:gd name="T0" fmla="*/ 0 w 27563"/>
                <a:gd name="T1" fmla="*/ 0 h 21600"/>
                <a:gd name="T2" fmla="*/ 0 w 27563"/>
                <a:gd name="T3" fmla="*/ 0 h 21600"/>
                <a:gd name="T4" fmla="*/ 0 w 27563"/>
                <a:gd name="T5" fmla="*/ 0 h 21600"/>
                <a:gd name="T6" fmla="*/ 0 60000 65536"/>
                <a:gd name="T7" fmla="*/ 0 60000 65536"/>
                <a:gd name="T8" fmla="*/ 0 60000 65536"/>
                <a:gd name="T9" fmla="*/ 0 w 27563"/>
                <a:gd name="T10" fmla="*/ 0 h 21600"/>
                <a:gd name="T11" fmla="*/ 27563 w 2756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563" h="21600" fill="none" extrusionOk="0">
                  <a:moveTo>
                    <a:pt x="-1" y="839"/>
                  </a:moveTo>
                  <a:cubicBezTo>
                    <a:pt x="1938" y="282"/>
                    <a:pt x="3945" y="-1"/>
                    <a:pt x="5963" y="0"/>
                  </a:cubicBezTo>
                  <a:cubicBezTo>
                    <a:pt x="17892" y="0"/>
                    <a:pt x="27563" y="9670"/>
                    <a:pt x="27563" y="21600"/>
                  </a:cubicBezTo>
                </a:path>
                <a:path w="27563" h="21600" stroke="0" extrusionOk="0">
                  <a:moveTo>
                    <a:pt x="-1" y="839"/>
                  </a:moveTo>
                  <a:cubicBezTo>
                    <a:pt x="1938" y="282"/>
                    <a:pt x="3945" y="-1"/>
                    <a:pt x="5963" y="0"/>
                  </a:cubicBezTo>
                  <a:cubicBezTo>
                    <a:pt x="17892" y="0"/>
                    <a:pt x="27563" y="9670"/>
                    <a:pt x="27563" y="21600"/>
                  </a:cubicBezTo>
                  <a:lnTo>
                    <a:pt x="5963" y="21600"/>
                  </a:lnTo>
                  <a:close/>
                </a:path>
              </a:pathLst>
            </a:custGeom>
            <a:noFill/>
            <a:ln w="1587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0" name="Arc 104"/>
            <p:cNvSpPr>
              <a:spLocks/>
            </p:cNvSpPr>
            <p:nvPr/>
          </p:nvSpPr>
          <p:spPr bwMode="auto">
            <a:xfrm rot="5682935" flipH="1">
              <a:off x="1678" y="2046"/>
              <a:ext cx="362" cy="4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10" name="Group 111"/>
          <p:cNvGrpSpPr>
            <a:grpSpLocks/>
          </p:cNvGrpSpPr>
          <p:nvPr/>
        </p:nvGrpSpPr>
        <p:grpSpPr bwMode="auto">
          <a:xfrm rot="7864513">
            <a:off x="7508082" y="3285331"/>
            <a:ext cx="1301750" cy="1147763"/>
            <a:chOff x="385" y="3338"/>
            <a:chExt cx="590" cy="499"/>
          </a:xfrm>
        </p:grpSpPr>
        <p:sp>
          <p:nvSpPr>
            <p:cNvPr id="29753" name="Arc 112"/>
            <p:cNvSpPr>
              <a:spLocks/>
            </p:cNvSpPr>
            <p:nvPr/>
          </p:nvSpPr>
          <p:spPr bwMode="auto">
            <a:xfrm rot="5683071" flipH="1">
              <a:off x="385" y="3701"/>
              <a:ext cx="136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4" name="Arc 113"/>
            <p:cNvSpPr>
              <a:spLocks/>
            </p:cNvSpPr>
            <p:nvPr/>
          </p:nvSpPr>
          <p:spPr bwMode="auto">
            <a:xfrm rot="5768020" flipH="1">
              <a:off x="431" y="3565"/>
              <a:ext cx="227" cy="2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5" name="Arc 114"/>
            <p:cNvSpPr>
              <a:spLocks/>
            </p:cNvSpPr>
            <p:nvPr/>
          </p:nvSpPr>
          <p:spPr bwMode="auto">
            <a:xfrm rot="6301716" flipH="1">
              <a:off x="529" y="3437"/>
              <a:ext cx="272" cy="3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6" name="Arc 115"/>
            <p:cNvSpPr>
              <a:spLocks/>
            </p:cNvSpPr>
            <p:nvPr/>
          </p:nvSpPr>
          <p:spPr bwMode="auto">
            <a:xfrm rot="6291619" flipH="1">
              <a:off x="590" y="3315"/>
              <a:ext cx="362" cy="4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11" name="Group 116"/>
          <p:cNvGrpSpPr>
            <a:grpSpLocks/>
          </p:cNvGrpSpPr>
          <p:nvPr/>
        </p:nvGrpSpPr>
        <p:grpSpPr bwMode="auto">
          <a:xfrm rot="7411768">
            <a:off x="8281194" y="2528094"/>
            <a:ext cx="725487" cy="511175"/>
            <a:chOff x="385" y="3338"/>
            <a:chExt cx="590" cy="499"/>
          </a:xfrm>
        </p:grpSpPr>
        <p:sp>
          <p:nvSpPr>
            <p:cNvPr id="29749" name="Arc 117"/>
            <p:cNvSpPr>
              <a:spLocks/>
            </p:cNvSpPr>
            <p:nvPr/>
          </p:nvSpPr>
          <p:spPr bwMode="auto">
            <a:xfrm rot="5683071" flipH="1">
              <a:off x="385" y="3701"/>
              <a:ext cx="136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0" name="Arc 118"/>
            <p:cNvSpPr>
              <a:spLocks/>
            </p:cNvSpPr>
            <p:nvPr/>
          </p:nvSpPr>
          <p:spPr bwMode="auto">
            <a:xfrm rot="5768020" flipH="1">
              <a:off x="431" y="3565"/>
              <a:ext cx="227" cy="2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1" name="Arc 119"/>
            <p:cNvSpPr>
              <a:spLocks/>
            </p:cNvSpPr>
            <p:nvPr/>
          </p:nvSpPr>
          <p:spPr bwMode="auto">
            <a:xfrm rot="6301716" flipH="1">
              <a:off x="529" y="3437"/>
              <a:ext cx="272" cy="3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2" name="Arc 120"/>
            <p:cNvSpPr>
              <a:spLocks/>
            </p:cNvSpPr>
            <p:nvPr/>
          </p:nvSpPr>
          <p:spPr bwMode="auto">
            <a:xfrm rot="6291619" flipH="1">
              <a:off x="590" y="3315"/>
              <a:ext cx="362" cy="4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12" name="Freeform 121"/>
          <p:cNvSpPr>
            <a:spLocks/>
          </p:cNvSpPr>
          <p:nvPr/>
        </p:nvSpPr>
        <p:spPr bwMode="auto">
          <a:xfrm>
            <a:off x="4859338" y="2205038"/>
            <a:ext cx="1152525" cy="720725"/>
          </a:xfrm>
          <a:custGeom>
            <a:avLst/>
            <a:gdLst>
              <a:gd name="T0" fmla="*/ 0 w 726"/>
              <a:gd name="T1" fmla="*/ 0 h 454"/>
              <a:gd name="T2" fmla="*/ 2147483647 w 726"/>
              <a:gd name="T3" fmla="*/ 2147483647 h 454"/>
              <a:gd name="T4" fmla="*/ 2147483647 w 726"/>
              <a:gd name="T5" fmla="*/ 2147483647 h 454"/>
              <a:gd name="T6" fmla="*/ 2147483647 w 726"/>
              <a:gd name="T7" fmla="*/ 2147483647 h 454"/>
              <a:gd name="T8" fmla="*/ 2147483647 w 726"/>
              <a:gd name="T9" fmla="*/ 2147483647 h 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6"/>
              <a:gd name="T16" fmla="*/ 0 h 454"/>
              <a:gd name="T17" fmla="*/ 726 w 726"/>
              <a:gd name="T18" fmla="*/ 454 h 4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6" h="454">
                <a:moveTo>
                  <a:pt x="0" y="0"/>
                </a:moveTo>
                <a:cubicBezTo>
                  <a:pt x="15" y="91"/>
                  <a:pt x="31" y="182"/>
                  <a:pt x="91" y="227"/>
                </a:cubicBezTo>
                <a:cubicBezTo>
                  <a:pt x="151" y="272"/>
                  <a:pt x="280" y="257"/>
                  <a:pt x="363" y="272"/>
                </a:cubicBezTo>
                <a:cubicBezTo>
                  <a:pt x="446" y="287"/>
                  <a:pt x="530" y="288"/>
                  <a:pt x="590" y="318"/>
                </a:cubicBezTo>
                <a:cubicBezTo>
                  <a:pt x="650" y="348"/>
                  <a:pt x="703" y="431"/>
                  <a:pt x="726" y="454"/>
                </a:cubicBezTo>
              </a:path>
            </a:pathLst>
          </a:custGeom>
          <a:noFill/>
          <a:ln w="1905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3" name="Freeform 122"/>
          <p:cNvSpPr>
            <a:spLocks/>
          </p:cNvSpPr>
          <p:nvPr/>
        </p:nvSpPr>
        <p:spPr bwMode="auto">
          <a:xfrm>
            <a:off x="5940425" y="1989138"/>
            <a:ext cx="1439863" cy="792162"/>
          </a:xfrm>
          <a:custGeom>
            <a:avLst/>
            <a:gdLst>
              <a:gd name="T0" fmla="*/ 0 w 726"/>
              <a:gd name="T1" fmla="*/ 0 h 454"/>
              <a:gd name="T2" fmla="*/ 2147483647 w 726"/>
              <a:gd name="T3" fmla="*/ 2147483647 h 454"/>
              <a:gd name="T4" fmla="*/ 2147483647 w 726"/>
              <a:gd name="T5" fmla="*/ 2147483647 h 454"/>
              <a:gd name="T6" fmla="*/ 2147483647 w 726"/>
              <a:gd name="T7" fmla="*/ 2147483647 h 454"/>
              <a:gd name="T8" fmla="*/ 2147483647 w 726"/>
              <a:gd name="T9" fmla="*/ 2147483647 h 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6"/>
              <a:gd name="T16" fmla="*/ 0 h 454"/>
              <a:gd name="T17" fmla="*/ 726 w 726"/>
              <a:gd name="T18" fmla="*/ 454 h 4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6" h="454">
                <a:moveTo>
                  <a:pt x="0" y="0"/>
                </a:moveTo>
                <a:cubicBezTo>
                  <a:pt x="15" y="91"/>
                  <a:pt x="31" y="182"/>
                  <a:pt x="91" y="227"/>
                </a:cubicBezTo>
                <a:cubicBezTo>
                  <a:pt x="151" y="272"/>
                  <a:pt x="280" y="257"/>
                  <a:pt x="363" y="272"/>
                </a:cubicBezTo>
                <a:cubicBezTo>
                  <a:pt x="446" y="287"/>
                  <a:pt x="530" y="288"/>
                  <a:pt x="590" y="318"/>
                </a:cubicBezTo>
                <a:cubicBezTo>
                  <a:pt x="650" y="348"/>
                  <a:pt x="703" y="431"/>
                  <a:pt x="726" y="454"/>
                </a:cubicBezTo>
              </a:path>
            </a:pathLst>
          </a:custGeom>
          <a:noFill/>
          <a:ln w="1905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4" name="Freeform 123"/>
          <p:cNvSpPr>
            <a:spLocks/>
          </p:cNvSpPr>
          <p:nvPr/>
        </p:nvSpPr>
        <p:spPr bwMode="auto">
          <a:xfrm>
            <a:off x="6516688" y="1773238"/>
            <a:ext cx="1584325" cy="503237"/>
          </a:xfrm>
          <a:custGeom>
            <a:avLst/>
            <a:gdLst>
              <a:gd name="T0" fmla="*/ 0 w 726"/>
              <a:gd name="T1" fmla="*/ 0 h 454"/>
              <a:gd name="T2" fmla="*/ 2147483647 w 726"/>
              <a:gd name="T3" fmla="*/ 2147483647 h 454"/>
              <a:gd name="T4" fmla="*/ 2147483647 w 726"/>
              <a:gd name="T5" fmla="*/ 2147483647 h 454"/>
              <a:gd name="T6" fmla="*/ 2147483647 w 726"/>
              <a:gd name="T7" fmla="*/ 2147483647 h 454"/>
              <a:gd name="T8" fmla="*/ 2147483647 w 726"/>
              <a:gd name="T9" fmla="*/ 2147483647 h 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6"/>
              <a:gd name="T16" fmla="*/ 0 h 454"/>
              <a:gd name="T17" fmla="*/ 726 w 726"/>
              <a:gd name="T18" fmla="*/ 454 h 4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6" h="454">
                <a:moveTo>
                  <a:pt x="0" y="0"/>
                </a:moveTo>
                <a:cubicBezTo>
                  <a:pt x="15" y="91"/>
                  <a:pt x="31" y="182"/>
                  <a:pt x="91" y="227"/>
                </a:cubicBezTo>
                <a:cubicBezTo>
                  <a:pt x="151" y="272"/>
                  <a:pt x="280" y="257"/>
                  <a:pt x="363" y="272"/>
                </a:cubicBezTo>
                <a:cubicBezTo>
                  <a:pt x="446" y="287"/>
                  <a:pt x="530" y="288"/>
                  <a:pt x="590" y="318"/>
                </a:cubicBezTo>
                <a:cubicBezTo>
                  <a:pt x="650" y="348"/>
                  <a:pt x="703" y="431"/>
                  <a:pt x="726" y="454"/>
                </a:cubicBezTo>
              </a:path>
            </a:pathLst>
          </a:custGeom>
          <a:noFill/>
          <a:ln w="158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5" name="Freeform 124"/>
          <p:cNvSpPr>
            <a:spLocks/>
          </p:cNvSpPr>
          <p:nvPr/>
        </p:nvSpPr>
        <p:spPr bwMode="auto">
          <a:xfrm>
            <a:off x="6796088" y="1717675"/>
            <a:ext cx="1447800" cy="198438"/>
          </a:xfrm>
          <a:custGeom>
            <a:avLst/>
            <a:gdLst>
              <a:gd name="T0" fmla="*/ 0 w 726"/>
              <a:gd name="T1" fmla="*/ 0 h 454"/>
              <a:gd name="T2" fmla="*/ 2147483647 w 726"/>
              <a:gd name="T3" fmla="*/ 2147483647 h 454"/>
              <a:gd name="T4" fmla="*/ 2147483647 w 726"/>
              <a:gd name="T5" fmla="*/ 2147483647 h 454"/>
              <a:gd name="T6" fmla="*/ 2147483647 w 726"/>
              <a:gd name="T7" fmla="*/ 2147483647 h 454"/>
              <a:gd name="T8" fmla="*/ 2147483647 w 726"/>
              <a:gd name="T9" fmla="*/ 2147483647 h 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6"/>
              <a:gd name="T16" fmla="*/ 0 h 454"/>
              <a:gd name="T17" fmla="*/ 726 w 726"/>
              <a:gd name="T18" fmla="*/ 454 h 4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6" h="454">
                <a:moveTo>
                  <a:pt x="0" y="0"/>
                </a:moveTo>
                <a:cubicBezTo>
                  <a:pt x="15" y="91"/>
                  <a:pt x="31" y="182"/>
                  <a:pt x="91" y="227"/>
                </a:cubicBezTo>
                <a:cubicBezTo>
                  <a:pt x="151" y="272"/>
                  <a:pt x="280" y="257"/>
                  <a:pt x="363" y="272"/>
                </a:cubicBezTo>
                <a:cubicBezTo>
                  <a:pt x="446" y="287"/>
                  <a:pt x="530" y="288"/>
                  <a:pt x="590" y="318"/>
                </a:cubicBezTo>
                <a:cubicBezTo>
                  <a:pt x="650" y="348"/>
                  <a:pt x="703" y="431"/>
                  <a:pt x="726" y="454"/>
                </a:cubicBezTo>
              </a:path>
            </a:pathLst>
          </a:custGeom>
          <a:noFill/>
          <a:ln w="158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9716" name="Group 128"/>
          <p:cNvGrpSpPr>
            <a:grpSpLocks/>
          </p:cNvGrpSpPr>
          <p:nvPr/>
        </p:nvGrpSpPr>
        <p:grpSpPr bwMode="auto">
          <a:xfrm rot="-6272327">
            <a:off x="8066088" y="5911850"/>
            <a:ext cx="503238" cy="433387"/>
            <a:chOff x="1469" y="2069"/>
            <a:chExt cx="594" cy="584"/>
          </a:xfrm>
        </p:grpSpPr>
        <p:sp>
          <p:nvSpPr>
            <p:cNvPr id="29745" name="Arc 129"/>
            <p:cNvSpPr>
              <a:spLocks/>
            </p:cNvSpPr>
            <p:nvPr/>
          </p:nvSpPr>
          <p:spPr bwMode="auto">
            <a:xfrm rot="4489221" flipH="1">
              <a:off x="1426" y="2475"/>
              <a:ext cx="221" cy="136"/>
            </a:xfrm>
            <a:custGeom>
              <a:avLst/>
              <a:gdLst>
                <a:gd name="T0" fmla="*/ 0 w 35109"/>
                <a:gd name="T1" fmla="*/ 0 h 21600"/>
                <a:gd name="T2" fmla="*/ 0 w 35109"/>
                <a:gd name="T3" fmla="*/ 0 h 21600"/>
                <a:gd name="T4" fmla="*/ 0 w 35109"/>
                <a:gd name="T5" fmla="*/ 0 h 21600"/>
                <a:gd name="T6" fmla="*/ 0 60000 65536"/>
                <a:gd name="T7" fmla="*/ 0 60000 65536"/>
                <a:gd name="T8" fmla="*/ 0 60000 65536"/>
                <a:gd name="T9" fmla="*/ 0 w 35109"/>
                <a:gd name="T10" fmla="*/ 0 h 21600"/>
                <a:gd name="T11" fmla="*/ 35109 w 3510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109" h="21600" fill="none" extrusionOk="0">
                  <a:moveTo>
                    <a:pt x="-1" y="4745"/>
                  </a:moveTo>
                  <a:cubicBezTo>
                    <a:pt x="3832" y="1673"/>
                    <a:pt x="8597" y="-1"/>
                    <a:pt x="13509" y="0"/>
                  </a:cubicBezTo>
                  <a:cubicBezTo>
                    <a:pt x="25438" y="0"/>
                    <a:pt x="35109" y="9670"/>
                    <a:pt x="35109" y="21600"/>
                  </a:cubicBezTo>
                </a:path>
                <a:path w="35109" h="21600" stroke="0" extrusionOk="0">
                  <a:moveTo>
                    <a:pt x="-1" y="4745"/>
                  </a:moveTo>
                  <a:cubicBezTo>
                    <a:pt x="3832" y="1673"/>
                    <a:pt x="8597" y="-1"/>
                    <a:pt x="13509" y="0"/>
                  </a:cubicBezTo>
                  <a:cubicBezTo>
                    <a:pt x="25438" y="0"/>
                    <a:pt x="35109" y="9670"/>
                    <a:pt x="35109" y="21600"/>
                  </a:cubicBezTo>
                  <a:lnTo>
                    <a:pt x="13509" y="21600"/>
                  </a:lnTo>
                  <a:close/>
                </a:path>
              </a:pathLst>
            </a:custGeom>
            <a:noFill/>
            <a:ln w="1587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6" name="Arc 130"/>
            <p:cNvSpPr>
              <a:spLocks/>
            </p:cNvSpPr>
            <p:nvPr/>
          </p:nvSpPr>
          <p:spPr bwMode="auto">
            <a:xfrm rot="5424311" flipH="1">
              <a:off x="1471" y="2343"/>
              <a:ext cx="317" cy="227"/>
            </a:xfrm>
            <a:custGeom>
              <a:avLst/>
              <a:gdLst>
                <a:gd name="T0" fmla="*/ 0 w 30168"/>
                <a:gd name="T1" fmla="*/ 0 h 21600"/>
                <a:gd name="T2" fmla="*/ 0 w 30168"/>
                <a:gd name="T3" fmla="*/ 0 h 21600"/>
                <a:gd name="T4" fmla="*/ 0 w 30168"/>
                <a:gd name="T5" fmla="*/ 0 h 21600"/>
                <a:gd name="T6" fmla="*/ 0 60000 65536"/>
                <a:gd name="T7" fmla="*/ 0 60000 65536"/>
                <a:gd name="T8" fmla="*/ 0 60000 65536"/>
                <a:gd name="T9" fmla="*/ 0 w 30168"/>
                <a:gd name="T10" fmla="*/ 0 h 21600"/>
                <a:gd name="T11" fmla="*/ 30168 w 3016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168" h="21600" fill="none" extrusionOk="0">
                  <a:moveTo>
                    <a:pt x="0" y="1772"/>
                  </a:moveTo>
                  <a:cubicBezTo>
                    <a:pt x="2705" y="603"/>
                    <a:pt x="5621" y="-1"/>
                    <a:pt x="8568" y="0"/>
                  </a:cubicBezTo>
                  <a:cubicBezTo>
                    <a:pt x="20497" y="0"/>
                    <a:pt x="30168" y="9670"/>
                    <a:pt x="30168" y="21600"/>
                  </a:cubicBezTo>
                </a:path>
                <a:path w="30168" h="21600" stroke="0" extrusionOk="0">
                  <a:moveTo>
                    <a:pt x="0" y="1772"/>
                  </a:moveTo>
                  <a:cubicBezTo>
                    <a:pt x="2705" y="603"/>
                    <a:pt x="5621" y="-1"/>
                    <a:pt x="8568" y="0"/>
                  </a:cubicBezTo>
                  <a:cubicBezTo>
                    <a:pt x="20497" y="0"/>
                    <a:pt x="30168" y="9670"/>
                    <a:pt x="30168" y="21600"/>
                  </a:cubicBezTo>
                  <a:lnTo>
                    <a:pt x="8568" y="21600"/>
                  </a:lnTo>
                  <a:close/>
                </a:path>
              </a:pathLst>
            </a:custGeom>
            <a:noFill/>
            <a:ln w="1587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7" name="Arc 131"/>
            <p:cNvSpPr>
              <a:spLocks/>
            </p:cNvSpPr>
            <p:nvPr/>
          </p:nvSpPr>
          <p:spPr bwMode="auto">
            <a:xfrm rot="5374968" flipH="1">
              <a:off x="1570" y="2205"/>
              <a:ext cx="347" cy="318"/>
            </a:xfrm>
            <a:custGeom>
              <a:avLst/>
              <a:gdLst>
                <a:gd name="T0" fmla="*/ 0 w 27563"/>
                <a:gd name="T1" fmla="*/ 0 h 21600"/>
                <a:gd name="T2" fmla="*/ 0 w 27563"/>
                <a:gd name="T3" fmla="*/ 0 h 21600"/>
                <a:gd name="T4" fmla="*/ 0 w 27563"/>
                <a:gd name="T5" fmla="*/ 0 h 21600"/>
                <a:gd name="T6" fmla="*/ 0 60000 65536"/>
                <a:gd name="T7" fmla="*/ 0 60000 65536"/>
                <a:gd name="T8" fmla="*/ 0 60000 65536"/>
                <a:gd name="T9" fmla="*/ 0 w 27563"/>
                <a:gd name="T10" fmla="*/ 0 h 21600"/>
                <a:gd name="T11" fmla="*/ 27563 w 2756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563" h="21600" fill="none" extrusionOk="0">
                  <a:moveTo>
                    <a:pt x="-1" y="839"/>
                  </a:moveTo>
                  <a:cubicBezTo>
                    <a:pt x="1938" y="282"/>
                    <a:pt x="3945" y="-1"/>
                    <a:pt x="5963" y="0"/>
                  </a:cubicBezTo>
                  <a:cubicBezTo>
                    <a:pt x="17892" y="0"/>
                    <a:pt x="27563" y="9670"/>
                    <a:pt x="27563" y="21600"/>
                  </a:cubicBezTo>
                </a:path>
                <a:path w="27563" h="21600" stroke="0" extrusionOk="0">
                  <a:moveTo>
                    <a:pt x="-1" y="839"/>
                  </a:moveTo>
                  <a:cubicBezTo>
                    <a:pt x="1938" y="282"/>
                    <a:pt x="3945" y="-1"/>
                    <a:pt x="5963" y="0"/>
                  </a:cubicBezTo>
                  <a:cubicBezTo>
                    <a:pt x="17892" y="0"/>
                    <a:pt x="27563" y="9670"/>
                    <a:pt x="27563" y="21600"/>
                  </a:cubicBezTo>
                  <a:lnTo>
                    <a:pt x="5963" y="21600"/>
                  </a:lnTo>
                  <a:close/>
                </a:path>
              </a:pathLst>
            </a:custGeom>
            <a:noFill/>
            <a:ln w="1587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8" name="Arc 132"/>
            <p:cNvSpPr>
              <a:spLocks/>
            </p:cNvSpPr>
            <p:nvPr/>
          </p:nvSpPr>
          <p:spPr bwMode="auto">
            <a:xfrm rot="5682935" flipH="1">
              <a:off x="1678" y="2046"/>
              <a:ext cx="362" cy="4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17" name="Freeform 135"/>
          <p:cNvSpPr>
            <a:spLocks/>
          </p:cNvSpPr>
          <p:nvPr/>
        </p:nvSpPr>
        <p:spPr bwMode="auto">
          <a:xfrm>
            <a:off x="407988" y="3573463"/>
            <a:ext cx="2147887" cy="1943100"/>
          </a:xfrm>
          <a:custGeom>
            <a:avLst/>
            <a:gdLst>
              <a:gd name="T0" fmla="*/ 2147483647 w 1761"/>
              <a:gd name="T1" fmla="*/ 0 h 1369"/>
              <a:gd name="T2" fmla="*/ 2147483647 w 1761"/>
              <a:gd name="T3" fmla="*/ 2147483647 h 1369"/>
              <a:gd name="T4" fmla="*/ 2147483647 w 1761"/>
              <a:gd name="T5" fmla="*/ 2147483647 h 1369"/>
              <a:gd name="T6" fmla="*/ 2147483647 w 1761"/>
              <a:gd name="T7" fmla="*/ 2147483647 h 1369"/>
              <a:gd name="T8" fmla="*/ 2147483647 w 1761"/>
              <a:gd name="T9" fmla="*/ 2147483647 h 1369"/>
              <a:gd name="T10" fmla="*/ 2147483647 w 1761"/>
              <a:gd name="T11" fmla="*/ 2147483647 h 1369"/>
              <a:gd name="T12" fmla="*/ 2147483647 w 1761"/>
              <a:gd name="T13" fmla="*/ 2147483647 h 13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61"/>
              <a:gd name="T22" fmla="*/ 0 h 1369"/>
              <a:gd name="T23" fmla="*/ 1761 w 1761"/>
              <a:gd name="T24" fmla="*/ 1369 h 13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61" h="1369">
                <a:moveTo>
                  <a:pt x="174" y="0"/>
                </a:moveTo>
                <a:cubicBezTo>
                  <a:pt x="140" y="38"/>
                  <a:pt x="106" y="76"/>
                  <a:pt x="83" y="182"/>
                </a:cubicBezTo>
                <a:cubicBezTo>
                  <a:pt x="60" y="288"/>
                  <a:pt x="0" y="499"/>
                  <a:pt x="38" y="635"/>
                </a:cubicBezTo>
                <a:cubicBezTo>
                  <a:pt x="76" y="771"/>
                  <a:pt x="159" y="930"/>
                  <a:pt x="310" y="998"/>
                </a:cubicBezTo>
                <a:cubicBezTo>
                  <a:pt x="461" y="1066"/>
                  <a:pt x="749" y="990"/>
                  <a:pt x="945" y="1043"/>
                </a:cubicBezTo>
                <a:cubicBezTo>
                  <a:pt x="1141" y="1096"/>
                  <a:pt x="1353" y="1263"/>
                  <a:pt x="1489" y="1316"/>
                </a:cubicBezTo>
                <a:cubicBezTo>
                  <a:pt x="1625" y="1369"/>
                  <a:pt x="1693" y="1365"/>
                  <a:pt x="1761" y="1361"/>
                </a:cubicBezTo>
              </a:path>
            </a:pathLst>
          </a:cu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9718" name="Group 143"/>
          <p:cNvGrpSpPr>
            <a:grpSpLocks/>
          </p:cNvGrpSpPr>
          <p:nvPr/>
        </p:nvGrpSpPr>
        <p:grpSpPr bwMode="auto">
          <a:xfrm>
            <a:off x="1116013" y="1917700"/>
            <a:ext cx="1439862" cy="1728788"/>
            <a:chOff x="1429" y="662"/>
            <a:chExt cx="907" cy="1089"/>
          </a:xfrm>
        </p:grpSpPr>
        <p:pic>
          <p:nvPicPr>
            <p:cNvPr id="29742" name="Picture 140" descr="j0441335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792" y="662"/>
              <a:ext cx="54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43" name="Picture 141" descr="j0441335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610" y="889"/>
              <a:ext cx="635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44" name="Picture 142" descr="j0441335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429" y="1071"/>
              <a:ext cx="680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719" name="Text Box 144"/>
          <p:cNvSpPr txBox="1">
            <a:spLocks noChangeArrowheads="1"/>
          </p:cNvSpPr>
          <p:nvPr/>
        </p:nvSpPr>
        <p:spPr bwMode="auto">
          <a:xfrm>
            <a:off x="2779713" y="2060575"/>
            <a:ext cx="720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000" b="1"/>
              <a:t>Irányító</a:t>
            </a:r>
          </a:p>
        </p:txBody>
      </p:sp>
      <p:sp>
        <p:nvSpPr>
          <p:cNvPr id="29720" name="Text Box 145"/>
          <p:cNvSpPr txBox="1">
            <a:spLocks noChangeArrowheads="1"/>
          </p:cNvSpPr>
          <p:nvPr/>
        </p:nvSpPr>
        <p:spPr bwMode="auto">
          <a:xfrm>
            <a:off x="2771775" y="2205038"/>
            <a:ext cx="720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000" b="1"/>
              <a:t>központ</a:t>
            </a:r>
          </a:p>
        </p:txBody>
      </p:sp>
      <p:sp>
        <p:nvSpPr>
          <p:cNvPr id="29721" name="Text Box 146"/>
          <p:cNvSpPr txBox="1">
            <a:spLocks noChangeArrowheads="1"/>
          </p:cNvSpPr>
          <p:nvPr/>
        </p:nvSpPr>
        <p:spPr bwMode="auto">
          <a:xfrm>
            <a:off x="5508625" y="3068638"/>
            <a:ext cx="444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000" b="1"/>
              <a:t>RES</a:t>
            </a:r>
          </a:p>
        </p:txBody>
      </p:sp>
      <p:pic>
        <p:nvPicPr>
          <p:cNvPr id="29722" name="Picture 181" descr="balos asztal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11188" y="5805488"/>
            <a:ext cx="1008062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23" name="Freeform 183"/>
          <p:cNvSpPr>
            <a:spLocks/>
          </p:cNvSpPr>
          <p:nvPr/>
        </p:nvSpPr>
        <p:spPr bwMode="auto">
          <a:xfrm>
            <a:off x="1619250" y="5984875"/>
            <a:ext cx="1296988" cy="288925"/>
          </a:xfrm>
          <a:custGeom>
            <a:avLst/>
            <a:gdLst>
              <a:gd name="T0" fmla="*/ 0 w 817"/>
              <a:gd name="T1" fmla="*/ 2147483647 h 182"/>
              <a:gd name="T2" fmla="*/ 2147483647 w 817"/>
              <a:gd name="T3" fmla="*/ 2147483647 h 182"/>
              <a:gd name="T4" fmla="*/ 2147483647 w 817"/>
              <a:gd name="T5" fmla="*/ 2147483647 h 182"/>
              <a:gd name="T6" fmla="*/ 2147483647 w 817"/>
              <a:gd name="T7" fmla="*/ 2147483647 h 182"/>
              <a:gd name="T8" fmla="*/ 0 60000 65536"/>
              <a:gd name="T9" fmla="*/ 0 60000 65536"/>
              <a:gd name="T10" fmla="*/ 0 60000 65536"/>
              <a:gd name="T11" fmla="*/ 0 60000 65536"/>
              <a:gd name="T12" fmla="*/ 0 w 817"/>
              <a:gd name="T13" fmla="*/ 0 h 182"/>
              <a:gd name="T14" fmla="*/ 817 w 817"/>
              <a:gd name="T15" fmla="*/ 182 h 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7" h="182">
                <a:moveTo>
                  <a:pt x="0" y="159"/>
                </a:moveTo>
                <a:cubicBezTo>
                  <a:pt x="110" y="170"/>
                  <a:pt x="220" y="182"/>
                  <a:pt x="318" y="159"/>
                </a:cubicBezTo>
                <a:cubicBezTo>
                  <a:pt x="416" y="136"/>
                  <a:pt x="507" y="46"/>
                  <a:pt x="590" y="23"/>
                </a:cubicBezTo>
                <a:cubicBezTo>
                  <a:pt x="673" y="0"/>
                  <a:pt x="745" y="11"/>
                  <a:pt x="817" y="23"/>
                </a:cubicBezTo>
              </a:path>
            </a:pathLst>
          </a:custGeom>
          <a:noFill/>
          <a:ln w="15875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9724" name="Group 185"/>
          <p:cNvGrpSpPr>
            <a:grpSpLocks/>
          </p:cNvGrpSpPr>
          <p:nvPr/>
        </p:nvGrpSpPr>
        <p:grpSpPr bwMode="auto">
          <a:xfrm>
            <a:off x="8101013" y="1557338"/>
            <a:ext cx="215900" cy="142875"/>
            <a:chOff x="3424" y="3339"/>
            <a:chExt cx="816" cy="752"/>
          </a:xfrm>
        </p:grpSpPr>
        <p:sp>
          <p:nvSpPr>
            <p:cNvPr id="35002" name="Cloud"/>
            <p:cNvSpPr>
              <a:spLocks noChangeAspect="1" noEditPoints="1" noChangeArrowheads="1"/>
            </p:cNvSpPr>
            <p:nvPr/>
          </p:nvSpPr>
          <p:spPr bwMode="auto">
            <a:xfrm>
              <a:off x="3424" y="3339"/>
              <a:ext cx="816" cy="75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8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hu-HU" sz="1000" b="1">
                <a:latin typeface="Arial" pitchFamily="34" charset="0"/>
              </a:endParaRPr>
            </a:p>
          </p:txBody>
        </p:sp>
        <p:pic>
          <p:nvPicPr>
            <p:cNvPr id="29740" name="Picture 187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877" y="3384"/>
              <a:ext cx="204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41" name="Picture 188" descr="Fotovoltaikus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560" y="3611"/>
              <a:ext cx="273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725" name="Group 189"/>
          <p:cNvGrpSpPr>
            <a:grpSpLocks/>
          </p:cNvGrpSpPr>
          <p:nvPr/>
        </p:nvGrpSpPr>
        <p:grpSpPr bwMode="auto">
          <a:xfrm>
            <a:off x="7956550" y="1268413"/>
            <a:ext cx="107950" cy="144462"/>
            <a:chOff x="3424" y="3339"/>
            <a:chExt cx="816" cy="752"/>
          </a:xfrm>
        </p:grpSpPr>
        <p:sp>
          <p:nvSpPr>
            <p:cNvPr id="35006" name="Cloud"/>
            <p:cNvSpPr>
              <a:spLocks noChangeAspect="1" noEditPoints="1" noChangeArrowheads="1"/>
            </p:cNvSpPr>
            <p:nvPr/>
          </p:nvSpPr>
          <p:spPr bwMode="auto">
            <a:xfrm>
              <a:off x="3424" y="3339"/>
              <a:ext cx="816" cy="75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8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hu-HU" sz="1000" b="1">
                <a:latin typeface="Arial" pitchFamily="34" charset="0"/>
              </a:endParaRPr>
            </a:p>
          </p:txBody>
        </p:sp>
        <p:pic>
          <p:nvPicPr>
            <p:cNvPr id="29737" name="Picture 191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877" y="3384"/>
              <a:ext cx="204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38" name="Picture 192" descr="Fotovoltaikus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560" y="3611"/>
              <a:ext cx="273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726" name="Group 193"/>
          <p:cNvGrpSpPr>
            <a:grpSpLocks/>
          </p:cNvGrpSpPr>
          <p:nvPr/>
        </p:nvGrpSpPr>
        <p:grpSpPr bwMode="auto">
          <a:xfrm>
            <a:off x="7740650" y="1125538"/>
            <a:ext cx="144463" cy="73025"/>
            <a:chOff x="3424" y="3339"/>
            <a:chExt cx="816" cy="752"/>
          </a:xfrm>
        </p:grpSpPr>
        <p:sp>
          <p:nvSpPr>
            <p:cNvPr id="35010" name="Cloud"/>
            <p:cNvSpPr>
              <a:spLocks noChangeAspect="1" noEditPoints="1" noChangeArrowheads="1"/>
            </p:cNvSpPr>
            <p:nvPr/>
          </p:nvSpPr>
          <p:spPr bwMode="auto">
            <a:xfrm>
              <a:off x="3424" y="3339"/>
              <a:ext cx="816" cy="75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8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hu-HU" sz="1000" b="1">
                <a:latin typeface="Arial" pitchFamily="34" charset="0"/>
              </a:endParaRPr>
            </a:p>
          </p:txBody>
        </p:sp>
        <p:pic>
          <p:nvPicPr>
            <p:cNvPr id="29734" name="Picture 195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877" y="3384"/>
              <a:ext cx="204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35" name="Picture 196" descr="Fotovoltaikus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560" y="3611"/>
              <a:ext cx="273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727" name="Freeform 198"/>
          <p:cNvSpPr>
            <a:spLocks/>
          </p:cNvSpPr>
          <p:nvPr/>
        </p:nvSpPr>
        <p:spPr bwMode="auto">
          <a:xfrm>
            <a:off x="6911975" y="1628775"/>
            <a:ext cx="1189038" cy="157163"/>
          </a:xfrm>
          <a:custGeom>
            <a:avLst/>
            <a:gdLst>
              <a:gd name="T0" fmla="*/ 2147483647 w 975"/>
              <a:gd name="T1" fmla="*/ 2147483647 h 99"/>
              <a:gd name="T2" fmla="*/ 2147483647 w 975"/>
              <a:gd name="T3" fmla="*/ 2147483647 h 99"/>
              <a:gd name="T4" fmla="*/ 2147483647 w 975"/>
              <a:gd name="T5" fmla="*/ 2147483647 h 99"/>
              <a:gd name="T6" fmla="*/ 2147483647 w 975"/>
              <a:gd name="T7" fmla="*/ 2147483647 h 99"/>
              <a:gd name="T8" fmla="*/ 2147483647 w 975"/>
              <a:gd name="T9" fmla="*/ 0 h 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75"/>
              <a:gd name="T16" fmla="*/ 0 h 99"/>
              <a:gd name="T17" fmla="*/ 975 w 975"/>
              <a:gd name="T18" fmla="*/ 99 h 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75" h="99">
                <a:moveTo>
                  <a:pt x="23" y="45"/>
                </a:moveTo>
                <a:cubicBezTo>
                  <a:pt x="11" y="64"/>
                  <a:pt x="0" y="83"/>
                  <a:pt x="68" y="91"/>
                </a:cubicBezTo>
                <a:cubicBezTo>
                  <a:pt x="136" y="99"/>
                  <a:pt x="318" y="99"/>
                  <a:pt x="431" y="91"/>
                </a:cubicBezTo>
                <a:cubicBezTo>
                  <a:pt x="544" y="83"/>
                  <a:pt x="658" y="60"/>
                  <a:pt x="749" y="45"/>
                </a:cubicBezTo>
                <a:cubicBezTo>
                  <a:pt x="840" y="30"/>
                  <a:pt x="937" y="8"/>
                  <a:pt x="975" y="0"/>
                </a:cubicBezTo>
              </a:path>
            </a:pathLst>
          </a:custGeom>
          <a:noFill/>
          <a:ln w="127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8" name="Freeform 199"/>
          <p:cNvSpPr>
            <a:spLocks/>
          </p:cNvSpPr>
          <p:nvPr/>
        </p:nvSpPr>
        <p:spPr bwMode="auto">
          <a:xfrm>
            <a:off x="7019925" y="1341438"/>
            <a:ext cx="936625" cy="334962"/>
          </a:xfrm>
          <a:custGeom>
            <a:avLst/>
            <a:gdLst>
              <a:gd name="T0" fmla="*/ 0 w 817"/>
              <a:gd name="T1" fmla="*/ 2147483647 h 211"/>
              <a:gd name="T2" fmla="*/ 2147483647 w 817"/>
              <a:gd name="T3" fmla="*/ 2147483647 h 211"/>
              <a:gd name="T4" fmla="*/ 2147483647 w 817"/>
              <a:gd name="T5" fmla="*/ 0 h 211"/>
              <a:gd name="T6" fmla="*/ 0 60000 65536"/>
              <a:gd name="T7" fmla="*/ 0 60000 65536"/>
              <a:gd name="T8" fmla="*/ 0 60000 65536"/>
              <a:gd name="T9" fmla="*/ 0 w 817"/>
              <a:gd name="T10" fmla="*/ 0 h 211"/>
              <a:gd name="T11" fmla="*/ 817 w 817"/>
              <a:gd name="T12" fmla="*/ 211 h 2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7" h="211">
                <a:moveTo>
                  <a:pt x="0" y="181"/>
                </a:moveTo>
                <a:cubicBezTo>
                  <a:pt x="181" y="196"/>
                  <a:pt x="363" y="211"/>
                  <a:pt x="499" y="181"/>
                </a:cubicBezTo>
                <a:cubicBezTo>
                  <a:pt x="635" y="151"/>
                  <a:pt x="764" y="30"/>
                  <a:pt x="817" y="0"/>
                </a:cubicBezTo>
              </a:path>
            </a:pathLst>
          </a:custGeom>
          <a:noFill/>
          <a:ln w="952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9" name="Freeform 201"/>
          <p:cNvSpPr>
            <a:spLocks/>
          </p:cNvSpPr>
          <p:nvPr/>
        </p:nvSpPr>
        <p:spPr bwMode="auto">
          <a:xfrm>
            <a:off x="7019925" y="1196975"/>
            <a:ext cx="720725" cy="360363"/>
          </a:xfrm>
          <a:custGeom>
            <a:avLst/>
            <a:gdLst>
              <a:gd name="T0" fmla="*/ 0 w 454"/>
              <a:gd name="T1" fmla="*/ 2147483647 h 227"/>
              <a:gd name="T2" fmla="*/ 2147483647 w 454"/>
              <a:gd name="T3" fmla="*/ 2147483647 h 227"/>
              <a:gd name="T4" fmla="*/ 2147483647 w 454"/>
              <a:gd name="T5" fmla="*/ 0 h 227"/>
              <a:gd name="T6" fmla="*/ 0 60000 65536"/>
              <a:gd name="T7" fmla="*/ 0 60000 65536"/>
              <a:gd name="T8" fmla="*/ 0 60000 65536"/>
              <a:gd name="T9" fmla="*/ 0 w 454"/>
              <a:gd name="T10" fmla="*/ 0 h 227"/>
              <a:gd name="T11" fmla="*/ 454 w 454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4" h="227">
                <a:moveTo>
                  <a:pt x="0" y="227"/>
                </a:moveTo>
                <a:cubicBezTo>
                  <a:pt x="144" y="200"/>
                  <a:pt x="288" y="174"/>
                  <a:pt x="363" y="136"/>
                </a:cubicBezTo>
                <a:cubicBezTo>
                  <a:pt x="438" y="98"/>
                  <a:pt x="446" y="49"/>
                  <a:pt x="454" y="0"/>
                </a:cubicBezTo>
              </a:path>
            </a:pathLst>
          </a:custGeom>
          <a:noFill/>
          <a:ln w="635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" name="Cím 1"/>
          <p:cNvSpPr txBox="1">
            <a:spLocks/>
          </p:cNvSpPr>
          <p:nvPr/>
        </p:nvSpPr>
        <p:spPr>
          <a:xfrm>
            <a:off x="1187624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3200" b="1" dirty="0">
                <a:solidFill>
                  <a:schemeClr val="tx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A  MIKROVIRKA</a:t>
            </a:r>
            <a:r>
              <a:rPr lang="hu-HU" sz="3200" b="1" baseline="30000" dirty="0">
                <a:solidFill>
                  <a:schemeClr val="tx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  <a:sym typeface="Symbol"/>
              </a:rPr>
              <a:t> </a:t>
            </a:r>
            <a:r>
              <a:rPr lang="hu-HU" sz="3200" b="1" dirty="0">
                <a:solidFill>
                  <a:schemeClr val="tx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 rendszerű „1 falu – </a:t>
            </a:r>
            <a:br>
              <a:rPr lang="hu-HU" sz="3200" b="1" dirty="0">
                <a:solidFill>
                  <a:schemeClr val="tx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</a:br>
            <a:r>
              <a:rPr lang="hu-HU" sz="3200" b="1" dirty="0">
                <a:solidFill>
                  <a:schemeClr val="tx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1 MW” integráció II. ütemének szerkezete </a:t>
            </a:r>
          </a:p>
        </p:txBody>
      </p:sp>
      <p:pic>
        <p:nvPicPr>
          <p:cNvPr id="29731" name="Picture 5" descr="C:\Documents and Settings\tanacsado\Asztal\BÜKK-MAK LEADER\leader_logo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572250" y="6072188"/>
            <a:ext cx="59213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32" name="Picture 8" descr="eu_zaszlo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358063" y="6072188"/>
            <a:ext cx="89058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55"/>
          <p:cNvSpPr>
            <a:spLocks noChangeShapeType="1"/>
          </p:cNvSpPr>
          <p:nvPr/>
        </p:nvSpPr>
        <p:spPr bwMode="auto">
          <a:xfrm flipH="1" flipV="1">
            <a:off x="3851275" y="836613"/>
            <a:ext cx="936625" cy="576262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23" name="Picture 11" descr="C:\Documents and Settings\tanacsado\Asztal\BÜKK-MAK LEADER\BÜKK-MAK LOGÓ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263" y="117475"/>
            <a:ext cx="6492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37"/>
          <p:cNvSpPr txBox="1">
            <a:spLocks noChangeArrowheads="1"/>
          </p:cNvSpPr>
          <p:nvPr/>
        </p:nvSpPr>
        <p:spPr bwMode="auto">
          <a:xfrm>
            <a:off x="2124075" y="260350"/>
            <a:ext cx="664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b="1"/>
              <a:t>A MAKROVIRKA típusú Irányító központ felépítése</a:t>
            </a:r>
            <a:endParaRPr lang="hu-HU"/>
          </a:p>
        </p:txBody>
      </p:sp>
      <p:pic>
        <p:nvPicPr>
          <p:cNvPr id="30725" name="Picture 38" descr="Trans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115888"/>
            <a:ext cx="100806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9" name="Cloud"/>
          <p:cNvSpPr>
            <a:spLocks noChangeAspect="1" noEditPoints="1" noChangeArrowheads="1"/>
          </p:cNvSpPr>
          <p:nvPr/>
        </p:nvSpPr>
        <p:spPr bwMode="auto">
          <a:xfrm>
            <a:off x="107950" y="3933825"/>
            <a:ext cx="3457575" cy="28082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DDDDDD"/>
          </a:solidFill>
          <a:ln w="317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30727" name="Text Box 41"/>
          <p:cNvSpPr txBox="1">
            <a:spLocks noChangeArrowheads="1"/>
          </p:cNvSpPr>
          <p:nvPr/>
        </p:nvSpPr>
        <p:spPr bwMode="auto">
          <a:xfrm>
            <a:off x="468313" y="4365625"/>
            <a:ext cx="2736850" cy="23764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u-HU" b="1" u="sng"/>
              <a:t>Szerver</a:t>
            </a:r>
          </a:p>
          <a:p>
            <a:pPr>
              <a:buFontTx/>
              <a:buChar char="•"/>
            </a:pPr>
            <a:r>
              <a:rPr lang="hu-HU"/>
              <a:t> Tűzfal</a:t>
            </a:r>
          </a:p>
          <a:p>
            <a:pPr>
              <a:buFontTx/>
              <a:buChar char="•"/>
            </a:pPr>
            <a:r>
              <a:rPr lang="hu-HU"/>
              <a:t> Távoli hozzáférés </a:t>
            </a:r>
          </a:p>
          <a:p>
            <a:pPr>
              <a:buFontTx/>
              <a:buChar char="•"/>
            </a:pPr>
            <a:r>
              <a:rPr lang="hu-HU"/>
              <a:t> LAN kezelés</a:t>
            </a:r>
          </a:p>
          <a:p>
            <a:pPr>
              <a:buFontTx/>
              <a:buChar char="•"/>
            </a:pPr>
            <a:r>
              <a:rPr lang="hu-HU"/>
              <a:t> SQL adatszerver</a:t>
            </a:r>
          </a:p>
          <a:p>
            <a:pPr>
              <a:buFontTx/>
              <a:buChar char="•"/>
            </a:pPr>
            <a:r>
              <a:rPr lang="hu-HU"/>
              <a:t> WEB elérés</a:t>
            </a:r>
          </a:p>
        </p:txBody>
      </p:sp>
      <p:pic>
        <p:nvPicPr>
          <p:cNvPr id="30728" name="Picture 40" descr="j04413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3363" y="4294188"/>
            <a:ext cx="8667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29" name="Group 50"/>
          <p:cNvGrpSpPr>
            <a:grpSpLocks/>
          </p:cNvGrpSpPr>
          <p:nvPr/>
        </p:nvGrpSpPr>
        <p:grpSpPr bwMode="auto">
          <a:xfrm>
            <a:off x="107950" y="836613"/>
            <a:ext cx="3459163" cy="2808287"/>
            <a:chOff x="68" y="2432"/>
            <a:chExt cx="2179" cy="1769"/>
          </a:xfrm>
        </p:grpSpPr>
        <p:sp>
          <p:nvSpPr>
            <p:cNvPr id="10282" name="Cloud"/>
            <p:cNvSpPr>
              <a:spLocks noChangeAspect="1" noEditPoints="1" noChangeArrowheads="1"/>
            </p:cNvSpPr>
            <p:nvPr/>
          </p:nvSpPr>
          <p:spPr bwMode="auto">
            <a:xfrm>
              <a:off x="68" y="2432"/>
              <a:ext cx="2178" cy="1769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DDDDDD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0756" name="Text Box 43"/>
            <p:cNvSpPr txBox="1">
              <a:spLocks noChangeArrowheads="1"/>
            </p:cNvSpPr>
            <p:nvPr/>
          </p:nvSpPr>
          <p:spPr bwMode="auto">
            <a:xfrm>
              <a:off x="340" y="2704"/>
              <a:ext cx="1724" cy="1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hu-HU" b="1" u="sng"/>
                <a:t>Munkaállomás</a:t>
              </a:r>
            </a:p>
            <a:p>
              <a:endParaRPr lang="hu-HU" b="1" u="sng"/>
            </a:p>
            <a:p>
              <a:pPr>
                <a:buFontTx/>
                <a:buChar char="•"/>
              </a:pPr>
              <a:r>
                <a:rPr lang="hu-HU"/>
                <a:t> </a:t>
              </a:r>
              <a:r>
                <a:rPr lang="hu-HU" b="1"/>
                <a:t>EG-Sema</a:t>
              </a:r>
            </a:p>
            <a:p>
              <a:pPr>
                <a:buFontTx/>
                <a:buChar char="•"/>
              </a:pPr>
              <a:r>
                <a:rPr lang="hu-HU" b="1"/>
                <a:t> EG-Info </a:t>
              </a:r>
            </a:p>
            <a:p>
              <a:pPr>
                <a:buFontTx/>
                <a:buChar char="•"/>
              </a:pPr>
              <a:r>
                <a:rPr lang="hu-HU" b="1"/>
                <a:t> EG-Szamla</a:t>
              </a:r>
            </a:p>
          </p:txBody>
        </p:sp>
        <p:pic>
          <p:nvPicPr>
            <p:cNvPr id="30757" name="Picture 44" descr="j044133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01" y="2614"/>
              <a:ext cx="546" cy="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30" name="Group 76"/>
          <p:cNvGrpSpPr>
            <a:grpSpLocks/>
          </p:cNvGrpSpPr>
          <p:nvPr/>
        </p:nvGrpSpPr>
        <p:grpSpPr bwMode="auto">
          <a:xfrm>
            <a:off x="4067175" y="765175"/>
            <a:ext cx="4959350" cy="4968875"/>
            <a:chOff x="2562" y="482"/>
            <a:chExt cx="3124" cy="3130"/>
          </a:xfrm>
        </p:grpSpPr>
        <p:sp>
          <p:nvSpPr>
            <p:cNvPr id="10285" name="Cloud"/>
            <p:cNvSpPr>
              <a:spLocks noChangeAspect="1" noEditPoints="1" noChangeArrowheads="1"/>
            </p:cNvSpPr>
            <p:nvPr/>
          </p:nvSpPr>
          <p:spPr bwMode="auto">
            <a:xfrm>
              <a:off x="2562" y="482"/>
              <a:ext cx="3124" cy="313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DDDDDD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0753" name="Text Box 46"/>
            <p:cNvSpPr txBox="1">
              <a:spLocks noChangeArrowheads="1"/>
            </p:cNvSpPr>
            <p:nvPr/>
          </p:nvSpPr>
          <p:spPr bwMode="auto">
            <a:xfrm>
              <a:off x="2879" y="845"/>
              <a:ext cx="2585" cy="2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hu-HU" b="1" u="sng"/>
                <a:t>Mérőgép</a:t>
              </a:r>
            </a:p>
            <a:p>
              <a:endParaRPr lang="hu-HU"/>
            </a:p>
            <a:p>
              <a:pPr>
                <a:buFontTx/>
                <a:buChar char="•"/>
              </a:pPr>
              <a:r>
                <a:rPr lang="hu-HU"/>
                <a:t> </a:t>
              </a:r>
              <a:r>
                <a:rPr lang="hu-HU" b="1"/>
                <a:t>EG-Com</a:t>
              </a:r>
              <a:r>
                <a:rPr lang="hu-HU"/>
                <a:t> TCP/IP kommunikáció. SQL adatbázis kezelés, naplózása.</a:t>
              </a:r>
            </a:p>
            <a:p>
              <a:pPr>
                <a:buFontTx/>
                <a:buChar char="•"/>
              </a:pPr>
              <a:r>
                <a:rPr lang="hu-HU"/>
                <a:t> </a:t>
              </a:r>
              <a:r>
                <a:rPr lang="hu-HU" b="1"/>
                <a:t>EG-Sema</a:t>
              </a:r>
              <a:r>
                <a:rPr lang="hu-HU"/>
                <a:t> Az aktuális mérési adatok, állapotok, tárolt naplók megjelenítése.</a:t>
              </a:r>
            </a:p>
            <a:p>
              <a:pPr>
                <a:buFontTx/>
                <a:buChar char="•"/>
              </a:pPr>
              <a:r>
                <a:rPr lang="hu-HU"/>
                <a:t> </a:t>
              </a:r>
              <a:r>
                <a:rPr lang="hu-HU" b="1"/>
                <a:t>EG-Cont</a:t>
              </a:r>
              <a:r>
                <a:rPr lang="hu-HU"/>
                <a:t> Menetrend tervezés   leosztott menetrendek meghatározása</a:t>
              </a:r>
            </a:p>
            <a:p>
              <a:pPr>
                <a:buFontTx/>
                <a:buChar char="•"/>
              </a:pPr>
              <a:r>
                <a:rPr lang="hu-HU" b="1"/>
                <a:t> EG-Info</a:t>
              </a:r>
              <a:r>
                <a:rPr lang="hu-HU"/>
                <a:t>  Terhelési görbék, alap-statisztikák, elemzési információk.</a:t>
              </a:r>
            </a:p>
            <a:p>
              <a:pPr>
                <a:buFontTx/>
                <a:buChar char="•"/>
              </a:pPr>
              <a:r>
                <a:rPr lang="hu-HU"/>
                <a:t> </a:t>
              </a:r>
              <a:r>
                <a:rPr lang="hu-HU" b="1"/>
                <a:t>EG-Szamla</a:t>
              </a:r>
              <a:r>
                <a:rPr lang="hu-HU"/>
                <a:t> Számlák összeállítása, nyilvántartása, nyomtatása </a:t>
              </a:r>
            </a:p>
          </p:txBody>
        </p:sp>
        <p:pic>
          <p:nvPicPr>
            <p:cNvPr id="30754" name="Picture 47" descr="j044133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" y="663"/>
              <a:ext cx="546" cy="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88" name="Cloud"/>
          <p:cNvSpPr>
            <a:spLocks noChangeAspect="1" noEditPoints="1" noChangeArrowheads="1"/>
          </p:cNvSpPr>
          <p:nvPr/>
        </p:nvSpPr>
        <p:spPr bwMode="auto">
          <a:xfrm>
            <a:off x="4284663" y="5876925"/>
            <a:ext cx="3457575" cy="8985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CC6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hu-HU" sz="1400"/>
              <a:t>GPRS</a:t>
            </a:r>
          </a:p>
          <a:p>
            <a:pPr algn="ctr">
              <a:defRPr/>
            </a:pPr>
            <a:r>
              <a:rPr lang="hu-HU" sz="1400"/>
              <a:t>Internet</a:t>
            </a:r>
          </a:p>
        </p:txBody>
      </p:sp>
      <p:sp>
        <p:nvSpPr>
          <p:cNvPr id="30732" name="Line 52"/>
          <p:cNvSpPr>
            <a:spLocks noChangeShapeType="1"/>
          </p:cNvSpPr>
          <p:nvPr/>
        </p:nvSpPr>
        <p:spPr bwMode="auto">
          <a:xfrm flipV="1">
            <a:off x="3059113" y="3789363"/>
            <a:ext cx="792162" cy="576262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3" name="Line 53"/>
          <p:cNvSpPr>
            <a:spLocks noChangeShapeType="1"/>
          </p:cNvSpPr>
          <p:nvPr/>
        </p:nvSpPr>
        <p:spPr bwMode="auto">
          <a:xfrm flipV="1">
            <a:off x="3851275" y="765175"/>
            <a:ext cx="0" cy="403225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4" name="Text Box 56"/>
          <p:cNvSpPr txBox="1">
            <a:spLocks noChangeArrowheads="1"/>
          </p:cNvSpPr>
          <p:nvPr/>
        </p:nvSpPr>
        <p:spPr bwMode="auto">
          <a:xfrm>
            <a:off x="3419475" y="3573463"/>
            <a:ext cx="504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000" b="1">
                <a:solidFill>
                  <a:srgbClr val="FF9900"/>
                </a:solidFill>
              </a:rPr>
              <a:t>LAN</a:t>
            </a:r>
          </a:p>
        </p:txBody>
      </p:sp>
      <p:sp>
        <p:nvSpPr>
          <p:cNvPr id="30735" name="Freeform 58"/>
          <p:cNvSpPr>
            <a:spLocks/>
          </p:cNvSpPr>
          <p:nvPr/>
        </p:nvSpPr>
        <p:spPr bwMode="auto">
          <a:xfrm>
            <a:off x="2700338" y="4668838"/>
            <a:ext cx="1800225" cy="1497012"/>
          </a:xfrm>
          <a:custGeom>
            <a:avLst/>
            <a:gdLst>
              <a:gd name="T0" fmla="*/ 2147483647 w 1466"/>
              <a:gd name="T1" fmla="*/ 0 h 817"/>
              <a:gd name="T2" fmla="*/ 2147483647 w 1466"/>
              <a:gd name="T3" fmla="*/ 2147483647 h 817"/>
              <a:gd name="T4" fmla="*/ 2147483647 w 1466"/>
              <a:gd name="T5" fmla="*/ 2147483647 h 817"/>
              <a:gd name="T6" fmla="*/ 2147483647 w 1466"/>
              <a:gd name="T7" fmla="*/ 2147483647 h 817"/>
              <a:gd name="T8" fmla="*/ 2147483647 w 1466"/>
              <a:gd name="T9" fmla="*/ 2147483647 h 817"/>
              <a:gd name="T10" fmla="*/ 2147483647 w 1466"/>
              <a:gd name="T11" fmla="*/ 2147483647 h 817"/>
              <a:gd name="T12" fmla="*/ 2147483647 w 1466"/>
              <a:gd name="T13" fmla="*/ 2147483647 h 8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66"/>
              <a:gd name="T22" fmla="*/ 0 h 817"/>
              <a:gd name="T23" fmla="*/ 1466 w 1466"/>
              <a:gd name="T24" fmla="*/ 817 h 8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66" h="817">
                <a:moveTo>
                  <a:pt x="105" y="0"/>
                </a:moveTo>
                <a:cubicBezTo>
                  <a:pt x="86" y="3"/>
                  <a:pt x="67" y="7"/>
                  <a:pt x="60" y="45"/>
                </a:cubicBezTo>
                <a:cubicBezTo>
                  <a:pt x="53" y="83"/>
                  <a:pt x="0" y="167"/>
                  <a:pt x="60" y="227"/>
                </a:cubicBezTo>
                <a:cubicBezTo>
                  <a:pt x="120" y="287"/>
                  <a:pt x="272" y="363"/>
                  <a:pt x="423" y="408"/>
                </a:cubicBezTo>
                <a:cubicBezTo>
                  <a:pt x="574" y="453"/>
                  <a:pt x="808" y="454"/>
                  <a:pt x="967" y="499"/>
                </a:cubicBezTo>
                <a:cubicBezTo>
                  <a:pt x="1126" y="544"/>
                  <a:pt x="1292" y="628"/>
                  <a:pt x="1375" y="681"/>
                </a:cubicBezTo>
                <a:cubicBezTo>
                  <a:pt x="1458" y="734"/>
                  <a:pt x="1462" y="775"/>
                  <a:pt x="1466" y="817"/>
                </a:cubicBezTo>
              </a:path>
            </a:pathLst>
          </a:custGeom>
          <a:noFill/>
          <a:ln w="31750">
            <a:solidFill>
              <a:srgbClr val="FFCC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36" name="Picture 59" descr="j043460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6092825"/>
            <a:ext cx="5683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37" name="Group 60"/>
          <p:cNvGrpSpPr>
            <a:grpSpLocks/>
          </p:cNvGrpSpPr>
          <p:nvPr/>
        </p:nvGrpSpPr>
        <p:grpSpPr bwMode="auto">
          <a:xfrm rot="-7364004">
            <a:off x="7921625" y="6200775"/>
            <a:ext cx="503238" cy="433388"/>
            <a:chOff x="1469" y="2069"/>
            <a:chExt cx="594" cy="584"/>
          </a:xfrm>
        </p:grpSpPr>
        <p:sp>
          <p:nvSpPr>
            <p:cNvPr id="30748" name="Arc 61"/>
            <p:cNvSpPr>
              <a:spLocks/>
            </p:cNvSpPr>
            <p:nvPr/>
          </p:nvSpPr>
          <p:spPr bwMode="auto">
            <a:xfrm rot="4489221" flipH="1">
              <a:off x="1426" y="2475"/>
              <a:ext cx="221" cy="136"/>
            </a:xfrm>
            <a:custGeom>
              <a:avLst/>
              <a:gdLst>
                <a:gd name="T0" fmla="*/ 0 w 35109"/>
                <a:gd name="T1" fmla="*/ 0 h 21600"/>
                <a:gd name="T2" fmla="*/ 0 w 35109"/>
                <a:gd name="T3" fmla="*/ 0 h 21600"/>
                <a:gd name="T4" fmla="*/ 0 w 35109"/>
                <a:gd name="T5" fmla="*/ 0 h 21600"/>
                <a:gd name="T6" fmla="*/ 0 60000 65536"/>
                <a:gd name="T7" fmla="*/ 0 60000 65536"/>
                <a:gd name="T8" fmla="*/ 0 60000 65536"/>
                <a:gd name="T9" fmla="*/ 0 w 35109"/>
                <a:gd name="T10" fmla="*/ 0 h 21600"/>
                <a:gd name="T11" fmla="*/ 35109 w 3510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109" h="21600" fill="none" extrusionOk="0">
                  <a:moveTo>
                    <a:pt x="-1" y="4745"/>
                  </a:moveTo>
                  <a:cubicBezTo>
                    <a:pt x="3832" y="1673"/>
                    <a:pt x="8597" y="-1"/>
                    <a:pt x="13509" y="0"/>
                  </a:cubicBezTo>
                  <a:cubicBezTo>
                    <a:pt x="25438" y="0"/>
                    <a:pt x="35109" y="9670"/>
                    <a:pt x="35109" y="21600"/>
                  </a:cubicBezTo>
                </a:path>
                <a:path w="35109" h="21600" stroke="0" extrusionOk="0">
                  <a:moveTo>
                    <a:pt x="-1" y="4745"/>
                  </a:moveTo>
                  <a:cubicBezTo>
                    <a:pt x="3832" y="1673"/>
                    <a:pt x="8597" y="-1"/>
                    <a:pt x="13509" y="0"/>
                  </a:cubicBezTo>
                  <a:cubicBezTo>
                    <a:pt x="25438" y="0"/>
                    <a:pt x="35109" y="9670"/>
                    <a:pt x="35109" y="21600"/>
                  </a:cubicBezTo>
                  <a:lnTo>
                    <a:pt x="13509" y="21600"/>
                  </a:lnTo>
                  <a:close/>
                </a:path>
              </a:pathLst>
            </a:custGeom>
            <a:noFill/>
            <a:ln w="1587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9" name="Arc 62"/>
            <p:cNvSpPr>
              <a:spLocks/>
            </p:cNvSpPr>
            <p:nvPr/>
          </p:nvSpPr>
          <p:spPr bwMode="auto">
            <a:xfrm rot="5424311" flipH="1">
              <a:off x="1471" y="2343"/>
              <a:ext cx="317" cy="227"/>
            </a:xfrm>
            <a:custGeom>
              <a:avLst/>
              <a:gdLst>
                <a:gd name="T0" fmla="*/ 0 w 30168"/>
                <a:gd name="T1" fmla="*/ 0 h 21600"/>
                <a:gd name="T2" fmla="*/ 0 w 30168"/>
                <a:gd name="T3" fmla="*/ 0 h 21600"/>
                <a:gd name="T4" fmla="*/ 0 w 30168"/>
                <a:gd name="T5" fmla="*/ 0 h 21600"/>
                <a:gd name="T6" fmla="*/ 0 60000 65536"/>
                <a:gd name="T7" fmla="*/ 0 60000 65536"/>
                <a:gd name="T8" fmla="*/ 0 60000 65536"/>
                <a:gd name="T9" fmla="*/ 0 w 30168"/>
                <a:gd name="T10" fmla="*/ 0 h 21600"/>
                <a:gd name="T11" fmla="*/ 30168 w 3016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168" h="21600" fill="none" extrusionOk="0">
                  <a:moveTo>
                    <a:pt x="0" y="1772"/>
                  </a:moveTo>
                  <a:cubicBezTo>
                    <a:pt x="2705" y="603"/>
                    <a:pt x="5621" y="-1"/>
                    <a:pt x="8568" y="0"/>
                  </a:cubicBezTo>
                  <a:cubicBezTo>
                    <a:pt x="20497" y="0"/>
                    <a:pt x="30168" y="9670"/>
                    <a:pt x="30168" y="21600"/>
                  </a:cubicBezTo>
                </a:path>
                <a:path w="30168" h="21600" stroke="0" extrusionOk="0">
                  <a:moveTo>
                    <a:pt x="0" y="1772"/>
                  </a:moveTo>
                  <a:cubicBezTo>
                    <a:pt x="2705" y="603"/>
                    <a:pt x="5621" y="-1"/>
                    <a:pt x="8568" y="0"/>
                  </a:cubicBezTo>
                  <a:cubicBezTo>
                    <a:pt x="20497" y="0"/>
                    <a:pt x="30168" y="9670"/>
                    <a:pt x="30168" y="21600"/>
                  </a:cubicBezTo>
                  <a:lnTo>
                    <a:pt x="8568" y="21600"/>
                  </a:lnTo>
                  <a:close/>
                </a:path>
              </a:pathLst>
            </a:custGeom>
            <a:noFill/>
            <a:ln w="1587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0" name="Arc 63"/>
            <p:cNvSpPr>
              <a:spLocks/>
            </p:cNvSpPr>
            <p:nvPr/>
          </p:nvSpPr>
          <p:spPr bwMode="auto">
            <a:xfrm rot="5374968" flipH="1">
              <a:off x="1570" y="2205"/>
              <a:ext cx="347" cy="318"/>
            </a:xfrm>
            <a:custGeom>
              <a:avLst/>
              <a:gdLst>
                <a:gd name="T0" fmla="*/ 0 w 27563"/>
                <a:gd name="T1" fmla="*/ 0 h 21600"/>
                <a:gd name="T2" fmla="*/ 0 w 27563"/>
                <a:gd name="T3" fmla="*/ 0 h 21600"/>
                <a:gd name="T4" fmla="*/ 0 w 27563"/>
                <a:gd name="T5" fmla="*/ 0 h 21600"/>
                <a:gd name="T6" fmla="*/ 0 60000 65536"/>
                <a:gd name="T7" fmla="*/ 0 60000 65536"/>
                <a:gd name="T8" fmla="*/ 0 60000 65536"/>
                <a:gd name="T9" fmla="*/ 0 w 27563"/>
                <a:gd name="T10" fmla="*/ 0 h 21600"/>
                <a:gd name="T11" fmla="*/ 27563 w 2756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563" h="21600" fill="none" extrusionOk="0">
                  <a:moveTo>
                    <a:pt x="-1" y="839"/>
                  </a:moveTo>
                  <a:cubicBezTo>
                    <a:pt x="1938" y="282"/>
                    <a:pt x="3945" y="-1"/>
                    <a:pt x="5963" y="0"/>
                  </a:cubicBezTo>
                  <a:cubicBezTo>
                    <a:pt x="17892" y="0"/>
                    <a:pt x="27563" y="9670"/>
                    <a:pt x="27563" y="21600"/>
                  </a:cubicBezTo>
                </a:path>
                <a:path w="27563" h="21600" stroke="0" extrusionOk="0">
                  <a:moveTo>
                    <a:pt x="-1" y="839"/>
                  </a:moveTo>
                  <a:cubicBezTo>
                    <a:pt x="1938" y="282"/>
                    <a:pt x="3945" y="-1"/>
                    <a:pt x="5963" y="0"/>
                  </a:cubicBezTo>
                  <a:cubicBezTo>
                    <a:pt x="17892" y="0"/>
                    <a:pt x="27563" y="9670"/>
                    <a:pt x="27563" y="21600"/>
                  </a:cubicBezTo>
                  <a:lnTo>
                    <a:pt x="5963" y="21600"/>
                  </a:lnTo>
                  <a:close/>
                </a:path>
              </a:pathLst>
            </a:custGeom>
            <a:noFill/>
            <a:ln w="1587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1" name="Arc 64"/>
            <p:cNvSpPr>
              <a:spLocks/>
            </p:cNvSpPr>
            <p:nvPr/>
          </p:nvSpPr>
          <p:spPr bwMode="auto">
            <a:xfrm rot="5682935" flipH="1">
              <a:off x="1678" y="2046"/>
              <a:ext cx="362" cy="4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38" name="Group 65"/>
          <p:cNvGrpSpPr>
            <a:grpSpLocks/>
          </p:cNvGrpSpPr>
          <p:nvPr/>
        </p:nvGrpSpPr>
        <p:grpSpPr bwMode="auto">
          <a:xfrm rot="5857353">
            <a:off x="4356894" y="5156994"/>
            <a:ext cx="720725" cy="865187"/>
            <a:chOff x="1469" y="2069"/>
            <a:chExt cx="594" cy="584"/>
          </a:xfrm>
        </p:grpSpPr>
        <p:sp>
          <p:nvSpPr>
            <p:cNvPr id="30744" name="Arc 66"/>
            <p:cNvSpPr>
              <a:spLocks/>
            </p:cNvSpPr>
            <p:nvPr/>
          </p:nvSpPr>
          <p:spPr bwMode="auto">
            <a:xfrm rot="4489221" flipH="1">
              <a:off x="1426" y="2475"/>
              <a:ext cx="221" cy="136"/>
            </a:xfrm>
            <a:custGeom>
              <a:avLst/>
              <a:gdLst>
                <a:gd name="T0" fmla="*/ 0 w 35109"/>
                <a:gd name="T1" fmla="*/ 0 h 21600"/>
                <a:gd name="T2" fmla="*/ 0 w 35109"/>
                <a:gd name="T3" fmla="*/ 0 h 21600"/>
                <a:gd name="T4" fmla="*/ 0 w 35109"/>
                <a:gd name="T5" fmla="*/ 0 h 21600"/>
                <a:gd name="T6" fmla="*/ 0 60000 65536"/>
                <a:gd name="T7" fmla="*/ 0 60000 65536"/>
                <a:gd name="T8" fmla="*/ 0 60000 65536"/>
                <a:gd name="T9" fmla="*/ 0 w 35109"/>
                <a:gd name="T10" fmla="*/ 0 h 21600"/>
                <a:gd name="T11" fmla="*/ 35109 w 3510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109" h="21600" fill="none" extrusionOk="0">
                  <a:moveTo>
                    <a:pt x="-1" y="4745"/>
                  </a:moveTo>
                  <a:cubicBezTo>
                    <a:pt x="3832" y="1673"/>
                    <a:pt x="8597" y="-1"/>
                    <a:pt x="13509" y="0"/>
                  </a:cubicBezTo>
                  <a:cubicBezTo>
                    <a:pt x="25438" y="0"/>
                    <a:pt x="35109" y="9670"/>
                    <a:pt x="35109" y="21600"/>
                  </a:cubicBezTo>
                </a:path>
                <a:path w="35109" h="21600" stroke="0" extrusionOk="0">
                  <a:moveTo>
                    <a:pt x="-1" y="4745"/>
                  </a:moveTo>
                  <a:cubicBezTo>
                    <a:pt x="3832" y="1673"/>
                    <a:pt x="8597" y="-1"/>
                    <a:pt x="13509" y="0"/>
                  </a:cubicBezTo>
                  <a:cubicBezTo>
                    <a:pt x="25438" y="0"/>
                    <a:pt x="35109" y="9670"/>
                    <a:pt x="35109" y="21600"/>
                  </a:cubicBezTo>
                  <a:lnTo>
                    <a:pt x="13509" y="21600"/>
                  </a:lnTo>
                  <a:close/>
                </a:path>
              </a:pathLst>
            </a:custGeom>
            <a:noFill/>
            <a:ln w="1587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5" name="Arc 67"/>
            <p:cNvSpPr>
              <a:spLocks/>
            </p:cNvSpPr>
            <p:nvPr/>
          </p:nvSpPr>
          <p:spPr bwMode="auto">
            <a:xfrm rot="5424311" flipH="1">
              <a:off x="1471" y="2343"/>
              <a:ext cx="317" cy="227"/>
            </a:xfrm>
            <a:custGeom>
              <a:avLst/>
              <a:gdLst>
                <a:gd name="T0" fmla="*/ 0 w 30168"/>
                <a:gd name="T1" fmla="*/ 0 h 21600"/>
                <a:gd name="T2" fmla="*/ 0 w 30168"/>
                <a:gd name="T3" fmla="*/ 0 h 21600"/>
                <a:gd name="T4" fmla="*/ 0 w 30168"/>
                <a:gd name="T5" fmla="*/ 0 h 21600"/>
                <a:gd name="T6" fmla="*/ 0 60000 65536"/>
                <a:gd name="T7" fmla="*/ 0 60000 65536"/>
                <a:gd name="T8" fmla="*/ 0 60000 65536"/>
                <a:gd name="T9" fmla="*/ 0 w 30168"/>
                <a:gd name="T10" fmla="*/ 0 h 21600"/>
                <a:gd name="T11" fmla="*/ 30168 w 3016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168" h="21600" fill="none" extrusionOk="0">
                  <a:moveTo>
                    <a:pt x="0" y="1772"/>
                  </a:moveTo>
                  <a:cubicBezTo>
                    <a:pt x="2705" y="603"/>
                    <a:pt x="5621" y="-1"/>
                    <a:pt x="8568" y="0"/>
                  </a:cubicBezTo>
                  <a:cubicBezTo>
                    <a:pt x="20497" y="0"/>
                    <a:pt x="30168" y="9670"/>
                    <a:pt x="30168" y="21600"/>
                  </a:cubicBezTo>
                </a:path>
                <a:path w="30168" h="21600" stroke="0" extrusionOk="0">
                  <a:moveTo>
                    <a:pt x="0" y="1772"/>
                  </a:moveTo>
                  <a:cubicBezTo>
                    <a:pt x="2705" y="603"/>
                    <a:pt x="5621" y="-1"/>
                    <a:pt x="8568" y="0"/>
                  </a:cubicBezTo>
                  <a:cubicBezTo>
                    <a:pt x="20497" y="0"/>
                    <a:pt x="30168" y="9670"/>
                    <a:pt x="30168" y="21600"/>
                  </a:cubicBezTo>
                  <a:lnTo>
                    <a:pt x="8568" y="21600"/>
                  </a:lnTo>
                  <a:close/>
                </a:path>
              </a:pathLst>
            </a:custGeom>
            <a:noFill/>
            <a:ln w="1587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6" name="Arc 68"/>
            <p:cNvSpPr>
              <a:spLocks/>
            </p:cNvSpPr>
            <p:nvPr/>
          </p:nvSpPr>
          <p:spPr bwMode="auto">
            <a:xfrm rot="5374968" flipH="1">
              <a:off x="1570" y="2205"/>
              <a:ext cx="347" cy="318"/>
            </a:xfrm>
            <a:custGeom>
              <a:avLst/>
              <a:gdLst>
                <a:gd name="T0" fmla="*/ 0 w 27563"/>
                <a:gd name="T1" fmla="*/ 0 h 21600"/>
                <a:gd name="T2" fmla="*/ 0 w 27563"/>
                <a:gd name="T3" fmla="*/ 0 h 21600"/>
                <a:gd name="T4" fmla="*/ 0 w 27563"/>
                <a:gd name="T5" fmla="*/ 0 h 21600"/>
                <a:gd name="T6" fmla="*/ 0 60000 65536"/>
                <a:gd name="T7" fmla="*/ 0 60000 65536"/>
                <a:gd name="T8" fmla="*/ 0 60000 65536"/>
                <a:gd name="T9" fmla="*/ 0 w 27563"/>
                <a:gd name="T10" fmla="*/ 0 h 21600"/>
                <a:gd name="T11" fmla="*/ 27563 w 2756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563" h="21600" fill="none" extrusionOk="0">
                  <a:moveTo>
                    <a:pt x="-1" y="839"/>
                  </a:moveTo>
                  <a:cubicBezTo>
                    <a:pt x="1938" y="282"/>
                    <a:pt x="3945" y="-1"/>
                    <a:pt x="5963" y="0"/>
                  </a:cubicBezTo>
                  <a:cubicBezTo>
                    <a:pt x="17892" y="0"/>
                    <a:pt x="27563" y="9670"/>
                    <a:pt x="27563" y="21600"/>
                  </a:cubicBezTo>
                </a:path>
                <a:path w="27563" h="21600" stroke="0" extrusionOk="0">
                  <a:moveTo>
                    <a:pt x="-1" y="839"/>
                  </a:moveTo>
                  <a:cubicBezTo>
                    <a:pt x="1938" y="282"/>
                    <a:pt x="3945" y="-1"/>
                    <a:pt x="5963" y="0"/>
                  </a:cubicBezTo>
                  <a:cubicBezTo>
                    <a:pt x="17892" y="0"/>
                    <a:pt x="27563" y="9670"/>
                    <a:pt x="27563" y="21600"/>
                  </a:cubicBezTo>
                  <a:lnTo>
                    <a:pt x="5963" y="21600"/>
                  </a:lnTo>
                  <a:close/>
                </a:path>
              </a:pathLst>
            </a:custGeom>
            <a:noFill/>
            <a:ln w="1587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7" name="Arc 69"/>
            <p:cNvSpPr>
              <a:spLocks/>
            </p:cNvSpPr>
            <p:nvPr/>
          </p:nvSpPr>
          <p:spPr bwMode="auto">
            <a:xfrm rot="5682935" flipH="1">
              <a:off x="1678" y="2046"/>
              <a:ext cx="362" cy="4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0739" name="Picture 74" descr="GPRS MODEM kics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738" y="4724400"/>
            <a:ext cx="446087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0" name="Line 75"/>
          <p:cNvSpPr>
            <a:spLocks noChangeShapeType="1"/>
          </p:cNvSpPr>
          <p:nvPr/>
        </p:nvSpPr>
        <p:spPr bwMode="auto">
          <a:xfrm flipH="1" flipV="1">
            <a:off x="3851275" y="4795838"/>
            <a:ext cx="288925" cy="288925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1" name="Line 54"/>
          <p:cNvSpPr>
            <a:spLocks noChangeShapeType="1"/>
          </p:cNvSpPr>
          <p:nvPr/>
        </p:nvSpPr>
        <p:spPr bwMode="auto">
          <a:xfrm flipV="1">
            <a:off x="2987675" y="765175"/>
            <a:ext cx="863600" cy="503238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42" name="Picture 77" descr="GPRS MODEM kics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738" y="4724400"/>
            <a:ext cx="446087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3" name="Line 78"/>
          <p:cNvSpPr>
            <a:spLocks noChangeShapeType="1"/>
          </p:cNvSpPr>
          <p:nvPr/>
        </p:nvSpPr>
        <p:spPr bwMode="auto">
          <a:xfrm flipH="1" flipV="1">
            <a:off x="3851275" y="4795838"/>
            <a:ext cx="288925" cy="288925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188" y="2000250"/>
            <a:ext cx="8001000" cy="3071813"/>
          </a:xfrm>
        </p:spPr>
        <p:txBody>
          <a:bodyPr>
            <a:normAutofit fontScale="92500"/>
          </a:bodyPr>
          <a:lstStyle/>
          <a:p>
            <a:pPr marL="274320" indent="-274320" algn="ctr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hu-HU" sz="3000" b="1" dirty="0" smtClean="0"/>
              <a:t>	Az ország építése a falvakban kezdődik,  annak is az utolsó portáján. Ha ott jól helyezzük el az első téglát, akkor felépülhet és gazdagodhat a Zöld Magyarország.</a:t>
            </a:r>
          </a:p>
        </p:txBody>
      </p:sp>
      <p:pic>
        <p:nvPicPr>
          <p:cNvPr id="31747" name="Picture 11" descr="C:\Documents and Settings\tanacsado\Asztal\BÜKK-MAK LEADER\BÜKK-MAK LOGÓ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28625"/>
            <a:ext cx="7874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214414" y="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40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Összefoglalás, javaslatok</a:t>
            </a:r>
            <a:endParaRPr lang="hu-HU" sz="40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1749" name="Picture 8" descr="eu_zaszl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63" y="6072188"/>
            <a:ext cx="89058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5" descr="C:\Documents and Settings\tanacsado\Asztal\BÜKK-MAK LEADER\leader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50" y="6072188"/>
            <a:ext cx="59213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1" descr="C:\Documents and Settings\tanacsado\Asztal\BÜKK-MAK LEADER\BÜKK-MAK LOGÓ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28625"/>
            <a:ext cx="7874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8" descr="eu_zaszl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63" y="6072188"/>
            <a:ext cx="89058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5" descr="C:\Documents and Settings\tanacsado\Asztal\BÜKK-MAK LEADER\leader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50" y="6072188"/>
            <a:ext cx="59213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tanacsado\Asztal\ffff.JPG"/>
          <p:cNvPicPr>
            <a:picLocks noChangeAspect="1" noChangeArrowheads="1"/>
          </p:cNvPicPr>
          <p:nvPr/>
        </p:nvPicPr>
        <p:blipFill>
          <a:blip r:embed="rId6" cstate="print"/>
          <a:srcRect l="20071"/>
          <a:stretch>
            <a:fillRect/>
          </a:stretch>
        </p:blipFill>
        <p:spPr bwMode="auto">
          <a:xfrm>
            <a:off x="1500166" y="714356"/>
            <a:ext cx="6107997" cy="5214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tanacsado\Asztal\10606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" y="2143125"/>
            <a:ext cx="91154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000628" y="1643050"/>
            <a:ext cx="4786346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2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Köszönöm a figyelmet!</a:t>
            </a:r>
            <a:endParaRPr lang="hu-HU" sz="32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C:\Documents and Settings\tanacsado\Asztal\BÜKK-MAK LEADER\BÜKK-MAK LOGÓ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714375"/>
            <a:ext cx="7874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40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 BÜKK-MAK LEADER bükki tája</a:t>
            </a:r>
            <a:endParaRPr lang="hu-HU" sz="40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172" name="Picture 8" descr="eu_zaszl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63" y="6072188"/>
            <a:ext cx="89058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C:\Documents and Settings\tanacsado\Asztal\BÜKK-MAK LEADER\leader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50" y="6072188"/>
            <a:ext cx="59213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DSCF07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50" y="1643063"/>
            <a:ext cx="6357938" cy="4237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39_1129447980_l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 b="7894"/>
          <a:stretch>
            <a:fillRect/>
          </a:stretch>
        </p:blipFill>
        <p:spPr>
          <a:xfrm>
            <a:off x="214313" y="2357438"/>
            <a:ext cx="4500562" cy="2579687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C:\Documents and Settings\tanacsado\Asztal\BÜKK-MAK LEADER\BÜKK-MAK LOGÓ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714375"/>
            <a:ext cx="7874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40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 BÜKK-MAK LEADER alföldi tája</a:t>
            </a:r>
            <a:endParaRPr lang="hu-HU" sz="40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 t="15152" r="8854"/>
          <a:stretch>
            <a:fillRect/>
          </a:stretch>
        </p:blipFill>
        <p:spPr bwMode="auto">
          <a:xfrm>
            <a:off x="571500" y="1714500"/>
            <a:ext cx="8093075" cy="4143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C:\Documents and Settings\tanacsado\Asztal\BÜKK-MAK LEADER\leader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50" y="6072188"/>
            <a:ext cx="59213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8" descr="eu_zaszl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63" y="6072188"/>
            <a:ext cx="89058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C:\Documents and Settings\tanacsado\Asztal\BÜKK-MAK LEADER\BÜKK-MAK LOGÓ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714375"/>
            <a:ext cx="7874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40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 </a:t>
            </a:r>
            <a:r>
              <a:rPr lang="hu-HU" sz="4000" b="1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bükkábrányi</a:t>
            </a:r>
            <a:r>
              <a:rPr lang="hu-HU" sz="40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lignitbánya</a:t>
            </a:r>
            <a:endParaRPr lang="hu-HU" sz="40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220" name="Picture 5" descr="C:\Documents and Settings\tanacsado\Asztal\BÜKK-MAK LEADER\leader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0" y="6072188"/>
            <a:ext cx="59213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8" descr="eu_zaszl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63" y="6072188"/>
            <a:ext cx="89058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3" descr="\\BM05\adatok5\lignit\S73013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628800"/>
            <a:ext cx="7992888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artalom helye 2"/>
          <p:cNvSpPr>
            <a:spLocks noGrp="1"/>
          </p:cNvSpPr>
          <p:nvPr>
            <p:ph idx="1"/>
          </p:nvPr>
        </p:nvSpPr>
        <p:spPr>
          <a:xfrm>
            <a:off x="714375" y="2000250"/>
            <a:ext cx="7829550" cy="4065588"/>
          </a:xfrm>
        </p:spPr>
        <p:txBody>
          <a:bodyPr/>
          <a:lstStyle/>
          <a:p>
            <a:pPr eaLnBrk="1" hangingPunct="1"/>
            <a:r>
              <a:rPr lang="hu-HU" sz="2800" smtClean="0"/>
              <a:t>A 10 legnagyobb vállalkozásból </a:t>
            </a:r>
          </a:p>
          <a:p>
            <a:pPr eaLnBrk="1" hangingPunct="1">
              <a:buFont typeface="Wingdings 2" pitchFamily="18" charset="2"/>
              <a:buNone/>
            </a:pPr>
            <a:r>
              <a:rPr lang="hu-HU" sz="2800" smtClean="0"/>
              <a:t>	</a:t>
            </a:r>
            <a:r>
              <a:rPr lang="hu-HU" sz="2800" b="1" smtClean="0"/>
              <a:t>6 külföldi tulajdonban van</a:t>
            </a:r>
          </a:p>
          <a:p>
            <a:pPr eaLnBrk="1" hangingPunct="1"/>
            <a:endParaRPr lang="hu-HU" sz="2800" smtClean="0"/>
          </a:p>
          <a:p>
            <a:pPr eaLnBrk="1" hangingPunct="1"/>
            <a:r>
              <a:rPr lang="hu-HU" sz="2800" smtClean="0"/>
              <a:t>A 10 legnagyobb foglalkoztató vállalkozásból </a:t>
            </a:r>
          </a:p>
          <a:p>
            <a:pPr eaLnBrk="1" hangingPunct="1">
              <a:buFont typeface="Wingdings 2" pitchFamily="18" charset="2"/>
              <a:buNone/>
            </a:pPr>
            <a:r>
              <a:rPr lang="hu-HU" sz="2800" smtClean="0"/>
              <a:t>	</a:t>
            </a:r>
            <a:r>
              <a:rPr lang="hu-HU" sz="2800" b="1" smtClean="0"/>
              <a:t>8 db a bányászat, feldolgozóipar, villamosenergia, gáz-, gőz- és vízellátás szektorban működik</a:t>
            </a:r>
          </a:p>
          <a:p>
            <a:pPr eaLnBrk="1" hangingPunct="1"/>
            <a:endParaRPr lang="hu-HU" smtClean="0"/>
          </a:p>
        </p:txBody>
      </p:sp>
      <p:pic>
        <p:nvPicPr>
          <p:cNvPr id="10243" name="Picture 11" descr="C:\Documents and Settings\tanacsado\Asztal\BÜKK-MAK LEADER\BÜKK-MAK LOGÓ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714375"/>
            <a:ext cx="7874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40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Foglalkoztatási helyzet</a:t>
            </a:r>
            <a:endParaRPr lang="hu-HU" sz="40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45" name="Picture 5" descr="C:\Documents and Settings\tanacsado\Asztal\BÜKK-MAK LEADER\leader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0" y="6072188"/>
            <a:ext cx="59213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 descr="eu_zaszl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63" y="6072188"/>
            <a:ext cx="89058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C:\Documents and Settings\tanacsado\Asztal\BÜKK-MAK LEADER\BÜKK-MAK LOGÓ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714375"/>
            <a:ext cx="7874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214414" y="57148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40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 lakosság iskolai végzettség szerinti összetétele (fő)</a:t>
            </a:r>
            <a:endParaRPr lang="hu-HU" sz="40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1268" name="Picture 5" descr="C:\Documents and Settings\tanacsado\Asztal\BÜKK-MAK LEADER\leader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0" y="6072188"/>
            <a:ext cx="59213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8" descr="eu_zaszl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63" y="6072188"/>
            <a:ext cx="89058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8" y="2357438"/>
            <a:ext cx="85629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artalom helye 2"/>
          <p:cNvSpPr>
            <a:spLocks noGrp="1"/>
          </p:cNvSpPr>
          <p:nvPr>
            <p:ph idx="1"/>
          </p:nvPr>
        </p:nvSpPr>
        <p:spPr>
          <a:xfrm>
            <a:off x="428625" y="1500188"/>
            <a:ext cx="8429625" cy="4214812"/>
          </a:xfrm>
        </p:spPr>
        <p:txBody>
          <a:bodyPr/>
          <a:lstStyle/>
          <a:p>
            <a:pPr marL="609600" indent="-609600">
              <a:buFont typeface="Wingdings 2" pitchFamily="18" charset="2"/>
              <a:buNone/>
              <a:defRPr/>
            </a:pPr>
            <a:r>
              <a:rPr lang="hu-HU" sz="2800" b="1" dirty="0" smtClean="0"/>
              <a:t>1.	A megújuló  energiaforrások (RES) hasznosítása,  az  energiahatékonyság (EE) növelése.</a:t>
            </a:r>
          </a:p>
          <a:p>
            <a:pPr marL="609600" indent="-609600">
              <a:buFont typeface="Wingdings 2" pitchFamily="18" charset="2"/>
              <a:buNone/>
              <a:defRPr/>
            </a:pPr>
            <a:endParaRPr lang="hu-HU" sz="1000" b="1" dirty="0" smtClean="0"/>
          </a:p>
          <a:p>
            <a:pPr marL="609600" indent="-609600">
              <a:buFont typeface="Wingdings 2" pitchFamily="18" charset="2"/>
              <a:buNone/>
              <a:defRPr/>
            </a:pPr>
            <a:r>
              <a:rPr lang="hu-HU" sz="2800" b="1" dirty="0" smtClean="0"/>
              <a:t>2.	A XXI. századi tiszta technikák, technológiák meghonosítása.</a:t>
            </a:r>
          </a:p>
          <a:p>
            <a:pPr marL="609600" indent="-609600">
              <a:buFont typeface="Wingdings 2" pitchFamily="18" charset="2"/>
              <a:buNone/>
              <a:defRPr/>
            </a:pPr>
            <a:endParaRPr lang="hu-HU" sz="1000" dirty="0" smtClean="0"/>
          </a:p>
          <a:p>
            <a:pPr marL="609600" indent="-609600">
              <a:buFont typeface="Wingdings 2" pitchFamily="18" charset="2"/>
              <a:buNone/>
              <a:defRPr/>
            </a:pPr>
            <a:r>
              <a:rPr lang="hu-HU" sz="2800" b="1" dirty="0" smtClean="0"/>
              <a:t>3.	Az életminőség javítása a településeinken</a:t>
            </a:r>
            <a:r>
              <a:rPr lang="hu-HU" sz="2800" dirty="0" smtClean="0"/>
              <a:t>.</a:t>
            </a:r>
          </a:p>
          <a:p>
            <a:pPr marL="609600" indent="-609600">
              <a:buFont typeface="Wingdings 2" pitchFamily="18" charset="2"/>
              <a:buNone/>
              <a:defRPr/>
            </a:pPr>
            <a:endParaRPr lang="hu-HU" sz="800" dirty="0" smtClean="0"/>
          </a:p>
          <a:p>
            <a:pPr marL="742950" indent="-742950">
              <a:buFont typeface="Wingdings 2" pitchFamily="18" charset="2"/>
              <a:buNone/>
              <a:defRPr/>
            </a:pPr>
            <a:r>
              <a:rPr lang="hu-HU" sz="2800" b="1" dirty="0" smtClean="0"/>
              <a:t>4.    Közösségeink fejlesztése.</a:t>
            </a:r>
            <a:r>
              <a:rPr lang="hu-HU" sz="2800" dirty="0" smtClean="0"/>
              <a:t> </a:t>
            </a:r>
          </a:p>
          <a:p>
            <a:pPr marL="742950" indent="-742950">
              <a:buFont typeface="Wingdings 2" pitchFamily="18" charset="2"/>
              <a:buNone/>
              <a:defRPr/>
            </a:pPr>
            <a:endParaRPr lang="hu-HU" sz="800" dirty="0" smtClean="0"/>
          </a:p>
          <a:p>
            <a:pPr marL="742950" indent="-742950">
              <a:buFont typeface="Wingdings 2" pitchFamily="18" charset="2"/>
              <a:buNone/>
              <a:defRPr/>
            </a:pPr>
            <a:r>
              <a:rPr lang="hu-HU" sz="2800" b="1" dirty="0" smtClean="0"/>
              <a:t>5.    Az idegenforgalom fejlesztése.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214414" y="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40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 BÜKK-MAK LEADER HVS prioritásai</a:t>
            </a:r>
            <a:endParaRPr lang="hu-HU" sz="40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2292" name="Picture 5" descr="C:\Documents and Settings\tanacsado\Asztal\BÜKK-MAK LEADER\leader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6072188"/>
            <a:ext cx="59213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8" descr="eu_zaszl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63" y="6072188"/>
            <a:ext cx="89058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1" descr="C:\Documents and Settings\tanacsado\Asztal\BÜKK-MAK LEADER\BÜKK-MAK LOGÓ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428625"/>
            <a:ext cx="7874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DSCF067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16013" y="1484313"/>
            <a:ext cx="6883400" cy="4321175"/>
          </a:xfrm>
        </p:spPr>
      </p:pic>
      <p:pic>
        <p:nvPicPr>
          <p:cNvPr id="13315" name="Picture 11" descr="C:\Documents and Settings\tanacsado\Asztal\BÜKK-MAK LEADER\BÜKK-MAK LOGÓ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428625"/>
            <a:ext cx="7874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606058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40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Bükkaranyos – </a:t>
            </a:r>
            <a:r>
              <a:rPr lang="hu-HU" sz="4000" b="1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Nagy-ferenczi</a:t>
            </a:r>
            <a:r>
              <a:rPr lang="hu-HU" sz="40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tanya madártávlatból</a:t>
            </a:r>
            <a:endParaRPr lang="hu-HU" sz="40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3317" name="Picture 5" descr="C:\Documents and Settings\tanacsado\Asztal\BÜKK-MAK LEADER\leader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50" y="6072188"/>
            <a:ext cx="59213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eu_zaszl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63" y="6072188"/>
            <a:ext cx="89058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Hegycsúcs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egycsúcs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.xml><?xml version="1.0" encoding="utf-8"?>
<a:themeOverride xmlns:a="http://schemas.openxmlformats.org/drawingml/2006/main">
  <a:clrScheme name="Hegycsúcs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2484</TotalTime>
  <Words>449</Words>
  <Application>Microsoft Office PowerPoint</Application>
  <PresentationFormat>Diavetítés a képernyőre (4:3 oldalarány)</PresentationFormat>
  <Paragraphs>169</Paragraphs>
  <Slides>29</Slides>
  <Notes>29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5" baseType="lpstr">
      <vt:lpstr>Arial</vt:lpstr>
      <vt:lpstr>Calibri</vt:lpstr>
      <vt:lpstr>Constantia</vt:lpstr>
      <vt:lpstr>Wingdings 2</vt:lpstr>
      <vt:lpstr>Symbol</vt:lpstr>
      <vt:lpstr>Áramlás</vt:lpstr>
      <vt:lpstr>Megújuló energia termelés és tervezés a LEADER program keretében Lehetőség - Tanulságok    </vt:lpstr>
      <vt:lpstr>A BÜKK-MAK LEADER települések</vt:lpstr>
      <vt:lpstr>A BÜKK-MAK LEADER bükki tája</vt:lpstr>
      <vt:lpstr>A BÜKK-MAK LEADER alföldi tája</vt:lpstr>
      <vt:lpstr>A bükkábrányi lignitbánya</vt:lpstr>
      <vt:lpstr>Foglalkoztatási helyzet</vt:lpstr>
      <vt:lpstr>A lakosság iskolai végzettség szerinti összetétele (fő)</vt:lpstr>
      <vt:lpstr>A BÜKK-MAK LEADER HVS prioritásai</vt:lpstr>
      <vt:lpstr>Bükkaranyos – Nagy-ferenczi tanya madártávlatból</vt:lpstr>
      <vt:lpstr>Bükkaranyos – Nagy-ferenczi tanya - szélerőművek</vt:lpstr>
      <vt:lpstr>Bükkaranyos – Nagy-ferenczi tanya -  napelem</vt:lpstr>
      <vt:lpstr>A  MIKROVIRKA  rendszerű „1 falu –  1 MW” integráció I. üteme (2010.)</vt:lpstr>
      <vt:lpstr>A  MIKROVIRKA  rendszerű „1 falu –  1 MW” integráció   I. ütem </vt:lpstr>
      <vt:lpstr>A  MIKROVIRKA  rendszerű „1 falu –  1 MW” integráció I. ütemének szerkezete </vt:lpstr>
      <vt:lpstr>A  MIKROVIRKA  rendszerű „1 falu –  1 MW” integráció I. ütemének szerkezete </vt:lpstr>
      <vt:lpstr>A  MIKROVIRKA  rendszerű „1 falu –  1 MW” integráció   I. ütem </vt:lpstr>
      <vt:lpstr>A  MIKROVIRKA  rendszerű „1 falu –  1 MW” integráció II. ütem (2011.-)</vt:lpstr>
      <vt:lpstr>A  MIKROVIRKA  rendszerű „1 falu –  1 MW” integráció II. ütemének szerkezete </vt:lpstr>
      <vt:lpstr>HU-NER-POOR-300 pályázat  2011. műszaki tartalma – Romatelep  </vt:lpstr>
      <vt:lpstr>A MIKROVIRKA  rendszerű  „1 falu-1 MW” integráció   II. ütem  Biogáz</vt:lpstr>
      <vt:lpstr>A  MIKROVIRKA  rendszerű „1 falu –  1 MW” integráció    II. ütem   Biogáz</vt:lpstr>
      <vt:lpstr>A  MIKROVIRKA  rendszerű „1 falu – 1 MW” integráció    II.  ütem  Biogáz</vt:lpstr>
      <vt:lpstr>A MIKROVIRKA  rendszerű „1 falu – 1 MW” integráció  szerkezete      II. és III. ütem </vt:lpstr>
      <vt:lpstr>24. dia</vt:lpstr>
      <vt:lpstr>25. dia</vt:lpstr>
      <vt:lpstr>26. dia</vt:lpstr>
      <vt:lpstr>Összefoglalás, javaslatok</vt:lpstr>
      <vt:lpstr>28. dia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hasznalo</dc:creator>
  <cp:lastModifiedBy>Varga István</cp:lastModifiedBy>
  <cp:revision>349</cp:revision>
  <dcterms:modified xsi:type="dcterms:W3CDTF">2011-11-23T18:38:19Z</dcterms:modified>
</cp:coreProperties>
</file>