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9" r:id="rId4"/>
    <p:sldId id="257" r:id="rId5"/>
    <p:sldId id="277" r:id="rId6"/>
    <p:sldId id="279" r:id="rId7"/>
    <p:sldId id="282" r:id="rId8"/>
    <p:sldId id="281" r:id="rId9"/>
    <p:sldId id="283" r:id="rId10"/>
    <p:sldId id="272" r:id="rId11"/>
    <p:sldId id="278" r:id="rId12"/>
    <p:sldId id="286" r:id="rId13"/>
    <p:sldId id="275" r:id="rId14"/>
    <p:sldId id="289" r:id="rId15"/>
    <p:sldId id="288" r:id="rId16"/>
    <p:sldId id="290" r:id="rId17"/>
    <p:sldId id="291" r:id="rId18"/>
    <p:sldId id="292" r:id="rId19"/>
    <p:sldId id="269" r:id="rId20"/>
    <p:sldId id="27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4D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07" autoAdjust="0"/>
  </p:normalViewPr>
  <p:slideViewPr>
    <p:cSldViewPr>
      <p:cViewPr>
        <p:scale>
          <a:sx n="66" d="100"/>
          <a:sy n="66" d="100"/>
        </p:scale>
        <p:origin x="-1608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C0F233C-F6C7-4D52-9CEE-11DD93AD718A}" type="datetimeFigureOut">
              <a:rPr lang="hu-HU"/>
              <a:pPr>
                <a:defRPr/>
              </a:pPr>
              <a:t>2014.03.17.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AF4853-8E26-4C0B-AC94-7081F770A6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F857566-4B1C-4E9A-9E7E-B5F794BAE8F6}" type="datetimeFigureOut">
              <a:rPr lang="hu-HU"/>
              <a:pPr>
                <a:defRPr/>
              </a:pPr>
              <a:t>2014.03.17.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BBDE04-020E-46D9-9B2F-5D11398E06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612BE0-B091-4AD5-B2B1-EFEDAFCBC0FB}" type="slidenum">
              <a:rPr lang="hu-HU" smtClean="0"/>
              <a:pPr/>
              <a:t>1</a:t>
            </a:fld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99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B81204-3D6B-4D40-A075-696F67E011D3}" type="slidenum">
              <a:rPr lang="hu-HU" smtClean="0">
                <a:solidFill>
                  <a:srgbClr val="000000"/>
                </a:solidFill>
              </a:rPr>
              <a:pPr/>
              <a:t>10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D4EFD-6CA2-4734-93C5-61C8F1782918}" type="slidenum">
              <a:rPr lang="hu-HU" smtClean="0">
                <a:solidFill>
                  <a:srgbClr val="000000"/>
                </a:solidFill>
              </a:rPr>
              <a:pPr/>
              <a:t>11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5A3544-9A7F-4190-B2D2-2685DE88C6F3}" type="slidenum">
              <a:rPr lang="hu-HU" smtClean="0">
                <a:solidFill>
                  <a:srgbClr val="000000"/>
                </a:solidFill>
              </a:rPr>
              <a:pPr/>
              <a:t>12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C19589-FE70-487D-96A6-6E1CEBCB4B42}" type="slidenum">
              <a:rPr lang="hu-HU" smtClean="0">
                <a:solidFill>
                  <a:srgbClr val="000000"/>
                </a:solidFill>
              </a:rPr>
              <a:pPr/>
              <a:t>13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A785F4-C099-47C8-B103-F53452991E70}" type="slidenum">
              <a:rPr lang="hu-HU" smtClean="0">
                <a:solidFill>
                  <a:srgbClr val="000000"/>
                </a:solidFill>
              </a:rPr>
              <a:pPr/>
              <a:t>14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17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A733B7-0553-4A6D-B40A-49FA23675AAB}" type="slidenum">
              <a:rPr lang="hu-HU" smtClean="0"/>
              <a:pPr/>
              <a:t>2</a:t>
            </a:fld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27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67FE2-919A-41A6-BB3D-FD8E2BC689D4}" type="slidenum">
              <a:rPr lang="hu-HU" smtClean="0"/>
              <a:pPr/>
              <a:t>3</a:t>
            </a:fld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37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4AB5D0-A4CF-401B-9F67-5CBA12477B54}" type="slidenum">
              <a:rPr lang="hu-HU" smtClean="0">
                <a:solidFill>
                  <a:srgbClr val="000000"/>
                </a:solidFill>
              </a:rPr>
              <a:pPr/>
              <a:t>4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48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BD628D-6848-4C46-8195-5FFE7F25EA1B}" type="slidenum">
              <a:rPr lang="hu-HU" smtClean="0"/>
              <a:pPr/>
              <a:t>5</a:t>
            </a:fld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58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C53875-EFA3-45A0-9E02-09E1F7C7C10C}" type="slidenum">
              <a:rPr lang="hu-HU" smtClean="0"/>
              <a:pPr/>
              <a:t>6</a:t>
            </a:fld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68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C41E72-595E-4B96-88EF-0DDB303A7D22}" type="slidenum">
              <a:rPr lang="hu-HU" smtClean="0"/>
              <a:pPr/>
              <a:t>7</a:t>
            </a:fld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378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7BD7D9-3138-41EA-88AC-6CF7B093F2D0}" type="slidenum">
              <a:rPr lang="hu-HU" smtClean="0"/>
              <a:pPr/>
              <a:t>8</a:t>
            </a:fld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89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63651-424E-46E8-96EB-577EB22A9F2C}" type="slidenum">
              <a:rPr lang="hu-HU" smtClean="0">
                <a:solidFill>
                  <a:srgbClr val="000000"/>
                </a:solidFill>
              </a:rPr>
              <a:pPr/>
              <a:t>9</a:t>
            </a:fld>
            <a:endParaRPr lang="hu-H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CADB0-9C70-4622-BAAC-E979947ACAEA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12B8-2247-470F-A87B-7F4B6E61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98D11-3C7C-48A2-A9CE-42B764350CDE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443A-76DE-4E65-AE59-711D530F2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950D-E76B-4242-8F85-29B975B62180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D185-0A3A-4957-A5FC-D5787C3A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14B8-AA68-49AF-AA05-D2320DD7EC54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BCD8-ED2F-4930-B93A-2D9AAD6A5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91AF-5C35-403A-938A-0B23B96A93F9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8966-DAED-4364-AB24-E9D44EDBB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412AC-61FB-4C77-BBC4-73B70E30B576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B2D5-58F5-4CD7-86F4-346FE2E44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734C-9111-47FF-BDA2-7FBB90F89A10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4B168-BC7E-4D6F-8DEA-68D1986EB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E36A-5CFB-4C99-BB96-555B41159BEF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5A0E4-D6BF-407B-BF85-18E20759A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CA5D4-B59F-4765-99B8-3B464151AC7D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F0054-0880-47C0-BE60-C0E0B5BE7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CD58-AC39-41E2-B231-00898E4B7DC8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5E24-39DC-48D7-8031-FDF28C54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E365-9C5C-4ADE-BC4E-7B900E5D4ED8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CF3B-B7D7-4144-B3F7-76E25CFC6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C5CD0-B988-4532-9D01-4C518AAEC27C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BB0F-1FA4-4BC2-A1A6-B65F9F97A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FC99-58F9-4872-A510-B5C07D407A69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A81B-AEBF-40B3-9C85-1395C462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C9514-E540-4E7B-9F1D-584CDDC02C21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5B42-208D-4447-B463-7F36CC061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AA03-9D3A-4BFF-8F07-B066EC5BA181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2C31A-BEE9-4695-B1B6-5B6F16FA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6202-B4F9-4A6D-9E3C-2099461B9D8C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40C38-E610-440D-94DA-74DBCEEFE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D1E8-802E-46B8-B37D-33C91E6C703C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79EFB-C40D-4ACE-BFC6-722D794E5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2004-3513-4B2F-8838-456806FE789B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A3A1-FD42-4E14-B149-CCBD863AC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EC24-902F-4E8C-ADD7-723656537B81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F72DC-769A-4509-BD06-8A657966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CD81-6C2B-4AFA-A297-999DE4675A57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A825-1FDA-486E-A7A2-84445768D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4C6E4-6DF8-41F3-B886-AD872EDE20CF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6D1F-56EB-4687-AB67-C1949ADD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EEA-2E64-4DE1-8422-DE446ED3725F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2B4F-0A6E-4773-A310-063CD9546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EC829-B28F-490E-BE9A-3789280FED8F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7A288-A4EB-4AE9-8A4D-6B3B8B906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CCA62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07EBFD-E433-4694-B198-12C27CB0E211}" type="datetimeFigureOut">
              <a:rPr lang="en-US"/>
              <a:pPr>
                <a:defRPr/>
              </a:pPr>
              <a:t>3/17/2014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CCA62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CCA62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D1269-6862-4E97-BBFE-89D05713E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ea.eu/" TargetMode="External"/><Relationship Id="rId2" Type="http://schemas.openxmlformats.org/officeDocument/2006/relationships/hyperlink" Target="mailto:info@enerea.e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2448272"/>
          </a:xfrm>
        </p:spPr>
        <p:txBody>
          <a:bodyPr rtlCol="0">
            <a:noAutofit/>
            <a:scene3d>
              <a:camera prst="orthographicFront"/>
              <a:lightRig rig="twoPt" dir="t"/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6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177800" dist="25400" dir="5820000" sx="102000" sy="102000" algn="l" rotWithShape="0">
                    <a:prstClr val="black">
                      <a:alpha val="48000"/>
                    </a:prstClr>
                  </a:outerShdw>
                </a:effectLst>
              </a:rPr>
              <a:t>Az Észak-Alföldi régió energiastratégiája</a:t>
            </a:r>
            <a:endParaRPr lang="hu-HU" sz="6000" b="1" dirty="0" smtClean="0">
              <a:solidFill>
                <a:schemeClr val="bg2">
                  <a:lumMod val="25000"/>
                </a:schemeClr>
              </a:solidFill>
              <a:effectLst>
                <a:outerShdw blurRad="177800" dist="25400" dir="5820000" sx="102000" sy="102000" algn="l" rotWithShape="0">
                  <a:prstClr val="black">
                    <a:alpha val="48000"/>
                  </a:prst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5661248"/>
            <a:ext cx="4032448" cy="1008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Szabó Valéria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Nemzetközi projektmenedzser</a:t>
            </a:r>
          </a:p>
        </p:txBody>
      </p:sp>
      <p:sp>
        <p:nvSpPr>
          <p:cNvPr id="4" name="Alcím 2"/>
          <p:cNvSpPr txBox="1">
            <a:spLocks/>
          </p:cNvSpPr>
          <p:nvPr/>
        </p:nvSpPr>
        <p:spPr bwMode="auto">
          <a:xfrm>
            <a:off x="2195736" y="3429000"/>
            <a:ext cx="511256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Debrecen – 2014. március 18.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Fenntartható Energiagazdálkodás</a:t>
            </a:r>
            <a:r>
              <a:rPr kumimoji="0" lang="hu-HU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workshop</a:t>
            </a:r>
            <a:endParaRPr kumimoji="0" lang="hu-H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00988" cy="1008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fontos az energiastratégia?</a:t>
            </a:r>
            <a:b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7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globális, regionális szinten 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315" name="Tartalom helye 3" descr="energia_fajtak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1050" y="2133600"/>
            <a:ext cx="5495925" cy="316706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137525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Regionális energiastratégia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1557338"/>
            <a:ext cx="7900987" cy="5040312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Figyelembe veszi: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</a:rPr>
              <a:t>        - 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kistérségek hagyományait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         - lakosság képzettségét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         - természeti adottságokat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         - határon átnyúló kapcsolatokat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         - önkormányzatok integráló erejét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         - gazdasági szereplőket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         - szakmai és civil szervezetek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4" name="Kép 3" descr="green-energy-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700213"/>
            <a:ext cx="30861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38835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Regionális energiastratégia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1052513"/>
            <a:ext cx="7900987" cy="5545137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Észak-Alföldi Régió energiastratégiája – 2010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Földrajzi jellemzés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Gazdasági – társadalmi jellemzés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A jelenlegi energiafelhasználás struktúrája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Potenciálok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b="1" dirty="0" err="1" smtClean="0">
                <a:solidFill>
                  <a:schemeClr val="bg2">
                    <a:lumMod val="25000"/>
                  </a:schemeClr>
                </a:solidFill>
              </a:rPr>
              <a:t>SWOT-analízis</a:t>
            </a:r>
            <a:endParaRPr lang="hu-H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endParaRPr lang="hu-H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8" name="Kép 3" descr="1292970454-green-energ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205038"/>
            <a:ext cx="219868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424863" cy="9223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Regionális energiastratégia - SWOT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7847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Erősségek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Potenciálok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Regionális Energia Ügynökség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Közmunkások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hu-H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Gyengeségek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Potenciálok 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kihasználatlansága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Energiaszerkezet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Információhiány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Financiális problémák</a:t>
            </a:r>
          </a:p>
        </p:txBody>
      </p:sp>
      <p:sp>
        <p:nvSpPr>
          <p:cNvPr id="9" name="Tartalom helye 2"/>
          <p:cNvSpPr>
            <a:spLocks noGrp="1"/>
          </p:cNvSpPr>
          <p:nvPr>
            <p:ph sz="half" idx="1"/>
          </p:nvPr>
        </p:nvSpPr>
        <p:spPr>
          <a:xfrm>
            <a:off x="4787900" y="1412875"/>
            <a:ext cx="4038600" cy="48133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Lehetőség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Humán erőforrások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Pályázati források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</a:rPr>
              <a:t>Covenant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of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</a:rPr>
              <a:t>Mayors</a:t>
            </a:r>
            <a:endParaRPr lang="hu-H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Helyi adókedvezmény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Energia szabadpiac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Helyi energia programok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Veszély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 Gazdasági válság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Állami támogatás elmaradása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Aszályos 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időszakok</a:t>
            </a:r>
            <a:endParaRPr lang="hu-H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413" name="Kép 9" descr="b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636838"/>
            <a:ext cx="161607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38835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Regionális energiastratégia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1052513"/>
            <a:ext cx="7900987" cy="5545137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Észak-Alföldi Régió energiastratégiája – 2010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Földrajzi jellemzés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Gazdasági – társadalmi jellemzés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A jelenlegi energiafelhasználás struktúrája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Potenciálok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</a:rPr>
              <a:t>SWOT-analízis</a:t>
            </a:r>
            <a:endParaRPr lang="hu-H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endParaRPr lang="hu-HU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Átfogó stratégiai célok meghatározása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Stratégiai célkitűzések megfogalmazása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</a:rPr>
              <a:t>Stratégiai megvalósítás területei</a:t>
            </a: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Blip>
                <a:blip r:embed="rId3"/>
              </a:buBlip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436" name="Kép 3" descr="1292970454-green-energ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205038"/>
            <a:ext cx="219868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Átfogó stratégiai célok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5040560"/>
          </a:xfrm>
        </p:spPr>
        <p:txBody>
          <a:bodyPr/>
          <a:lstStyle/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Az energiafüggőség csökkentése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Az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energiabiztonság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megteremtése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Az épületek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energiahatékonyságának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megvalósítása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A megújuló energiaforrások részarányának növelése, ezáltal hozzájárulás a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CO</a:t>
            </a:r>
            <a:r>
              <a:rPr lang="hu-HU" sz="2200" b="1" baseline="-25000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 szint csökkentéséhez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Települési környezet minőség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állapotának és a lakosság életminőségének javítása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Hozzájárulás a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lokális gazdaság fejlesztéséhez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a kistérségekben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  <a:defRPr/>
            </a:pP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Az energiaforrások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lokális felhasználása</a:t>
            </a: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066130"/>
          </a:xfrm>
        </p:spPr>
        <p:txBody>
          <a:bodyPr/>
          <a:lstStyle/>
          <a:p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Stratégiai</a:t>
            </a:r>
            <a:r>
              <a:rPr lang="hu-HU" dirty="0" smtClean="0"/>
              <a:t> </a:t>
            </a: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célkitűzések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2020-ra csökkenteni kell a településeken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az intézmények összesített energiafogyasztását 10%-kal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, azaz évi 1%-kal, a 2009-es évhez képest.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2020-ra növelni kell a megújuló energiaforrások felhasználásának arányát. A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teljes energiafelhasználásban legalább 13%-ra növeljék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a kistérségekben a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megújuló energia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arányát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359024"/>
          </a:xfrm>
        </p:spPr>
        <p:txBody>
          <a:bodyPr/>
          <a:lstStyle/>
          <a:p>
            <a:pPr lvl="1"/>
            <a:r>
              <a:rPr lang="hu-HU" kern="1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Stratégiai megvalósítás területei – </a:t>
            </a:r>
            <a:r>
              <a:rPr lang="hu-HU" sz="3600" kern="1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Akcióterv </a:t>
            </a:r>
            <a:r>
              <a:rPr lang="hu-HU" sz="3600" kern="12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javaslatok</a:t>
            </a:r>
            <a:endParaRPr lang="hu-HU" kern="12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 lvl="1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Energiahatékonyság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(szigetelés, energiatakarékos berendezések használata stb.)</a:t>
            </a:r>
            <a:endParaRPr lang="hu-H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Blip>
                <a:blip r:embed="rId2"/>
              </a:buBlip>
              <a:defRPr/>
            </a:pPr>
            <a:r>
              <a:rPr lang="hu-HU" sz="2200" b="1" dirty="0" smtClean="0">
                <a:solidFill>
                  <a:schemeClr val="bg2">
                    <a:lumMod val="25000"/>
                  </a:schemeClr>
                </a:solidFill>
              </a:rPr>
              <a:t>Megújuló energiaforrások </a:t>
            </a:r>
            <a:r>
              <a:rPr lang="hu-HU" sz="2200" dirty="0" smtClean="0">
                <a:solidFill>
                  <a:schemeClr val="bg2">
                    <a:lumMod val="25000"/>
                  </a:schemeClr>
                </a:solidFill>
              </a:rPr>
              <a:t>(napenergia, biomassza, geotermikus energia – hőszivattyúk)</a:t>
            </a:r>
            <a:endParaRPr lang="hu-HU" sz="2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Elérhetőségek</a:t>
            </a:r>
            <a:endParaRPr lang="en-US" sz="3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1600200"/>
            <a:ext cx="7900987" cy="4525963"/>
          </a:xfrm>
        </p:spPr>
        <p:txBody>
          <a:bodyPr rtlCol="0">
            <a:normAutofit lnSpcReduction="10000"/>
          </a:bodyPr>
          <a:lstStyle/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Székhely :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4400 Nyíregyháza, Sóstói u. 31/B., </a:t>
            </a:r>
          </a:p>
          <a:p>
            <a:pPr algn="ctr" eaLnBrk="1" hangingPunct="1">
              <a:defRPr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‘A’ épület,  III. emelet, </a:t>
            </a:r>
          </a:p>
          <a:p>
            <a:pPr algn="ctr" eaLnBrk="1" hangingPunct="1">
              <a:defRPr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344. és 349. szoba</a:t>
            </a: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Telefon: 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42/599-400/2816-os mellék</a:t>
            </a: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Mobil: 30/232-0788</a:t>
            </a: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E-mail: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info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@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enerea.eu</a:t>
            </a:r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Char char="§"/>
              <a:defRPr/>
            </a:pPr>
            <a:r>
              <a:rPr lang="hu-HU" b="1" u="sng" dirty="0" smtClean="0">
                <a:solidFill>
                  <a:schemeClr val="accent2">
                    <a:lumMod val="50000"/>
                  </a:schemeClr>
                </a:solidFill>
              </a:rPr>
              <a:t>Honlap:</a:t>
            </a:r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b="1" dirty="0" err="1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www.enerea.eu</a:t>
            </a:r>
            <a:endParaRPr lang="hu-H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8205787" cy="1470025"/>
          </a:xfrm>
        </p:spPr>
        <p:txBody>
          <a:bodyPr/>
          <a:lstStyle/>
          <a:p>
            <a:pPr>
              <a:defRPr/>
            </a:pPr>
            <a:r>
              <a:rPr lang="hu-HU" b="1" dirty="0" smtClean="0">
                <a:solidFill>
                  <a:schemeClr val="accent5">
                    <a:lumMod val="50000"/>
                  </a:schemeClr>
                </a:solidFill>
              </a:rPr>
              <a:t>Köszönöm a figyelmet!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Kép 5" descr="green earth with lea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127250"/>
            <a:ext cx="38893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9009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energiastratégia fogalma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1628775"/>
            <a:ext cx="7900987" cy="4800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Hosszú távú tervet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jelent, egy meghatározott cél eléréséhez szükséges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javaslatokat, cselekvéseket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tartalmazza.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Az energiastratégiában az </a:t>
            </a:r>
            <a:r>
              <a:rPr lang="hu-HU" sz="2400" b="1" dirty="0" smtClean="0">
                <a:solidFill>
                  <a:schemeClr val="accent5">
                    <a:lumMod val="50000"/>
                  </a:schemeClr>
                </a:solidFill>
              </a:rPr>
              <a:t>energetikai fejlesztések iránya </a:t>
            </a:r>
            <a:r>
              <a:rPr lang="hu-HU" sz="2400" dirty="0" smtClean="0">
                <a:solidFill>
                  <a:schemeClr val="accent5">
                    <a:lumMod val="50000"/>
                  </a:schemeClr>
                </a:solidFill>
              </a:rPr>
              <a:t>szerepel, azok a tervek, javaslatok, melyek az energiagazdálkodással kapcsolatosak.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energiastratégia szintjei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981075"/>
            <a:ext cx="7900987" cy="5616575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EU-s energiastratégia – nincs egységes stratégia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3744913" cy="7921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</a:rPr>
              <a:t>EU célkitűzések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71" name="Tartalom helye 3" descr="560ff3fb-d133-4cb6-aac5-05bfb83725a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4221163"/>
            <a:ext cx="2995613" cy="2335212"/>
          </a:xfrm>
        </p:spPr>
      </p:pic>
      <p:pic>
        <p:nvPicPr>
          <p:cNvPr id="7172" name="Kép 4" descr="light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4797425"/>
            <a:ext cx="19018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Kép 5" descr="renewable-energy images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10525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Kép 6" descr="kemeny_bezarv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592138"/>
            <a:ext cx="3311525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Szövegdoboz 7"/>
          <p:cNvSpPr txBox="1">
            <a:spLocks noChangeArrowheads="1"/>
          </p:cNvSpPr>
          <p:nvPr/>
        </p:nvSpPr>
        <p:spPr bwMode="auto">
          <a:xfrm>
            <a:off x="611188" y="1484313"/>
            <a:ext cx="1512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6600" b="1">
                <a:solidFill>
                  <a:srgbClr val="C0000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7176" name="Szövegdoboz 8"/>
          <p:cNvSpPr txBox="1">
            <a:spLocks noChangeArrowheads="1"/>
          </p:cNvSpPr>
          <p:nvPr/>
        </p:nvSpPr>
        <p:spPr bwMode="auto">
          <a:xfrm>
            <a:off x="5003800" y="1989138"/>
            <a:ext cx="15128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6600" b="1">
                <a:solidFill>
                  <a:srgbClr val="C0000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7177" name="Szövegdoboz 9"/>
          <p:cNvSpPr txBox="1">
            <a:spLocks noChangeArrowheads="1"/>
          </p:cNvSpPr>
          <p:nvPr/>
        </p:nvSpPr>
        <p:spPr bwMode="auto">
          <a:xfrm>
            <a:off x="2843213" y="4508500"/>
            <a:ext cx="13684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6600" b="1">
                <a:solidFill>
                  <a:srgbClr val="C00000"/>
                </a:solidFill>
                <a:latin typeface="Arial Black" pitchFamily="34" charset="0"/>
              </a:rPr>
              <a:t>20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572000" y="5445125"/>
            <a:ext cx="13684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66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10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energiastratégia szintjei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908050"/>
            <a:ext cx="7900987" cy="5616575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EU-s energiastratégia – nincs egységes stratégia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Országos energiastratégia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Magyarország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energiapolitikája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2008-2020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Kép 7" descr="PP-Triangle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284538"/>
            <a:ext cx="2381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3492500" y="2781300"/>
            <a:ext cx="22320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Fenntarthatóság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763713" y="5445125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Versenyképesség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148263" y="5516563"/>
            <a:ext cx="2303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Ellátásbiztonság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900988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energiastratégia szintjei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4213" y="908050"/>
            <a:ext cx="7900987" cy="5616575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EU-s energiastratégia – nincs egységes stratégia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Országos energiastratégia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Magyarország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energiapolitikája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2008-2020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619250" y="2636838"/>
            <a:ext cx="6624638" cy="3478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- Fenntarthatóság – Versenyképesség – Ellátásbiztonság</a:t>
            </a:r>
          </a:p>
          <a:p>
            <a:pPr>
              <a:defRPr/>
            </a:pP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 Energetika és a közlekedéspolitika összefüggése</a:t>
            </a:r>
          </a:p>
          <a:p>
            <a:pPr>
              <a:buFontTx/>
              <a:buChar char="-"/>
              <a:defRPr/>
            </a:pP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- Tagállamok </a:t>
            </a:r>
          </a:p>
          <a:p>
            <a:pPr>
              <a:defRPr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együttműködése</a:t>
            </a:r>
          </a:p>
          <a:p>
            <a:pPr>
              <a:defRPr/>
            </a:pP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- Atomerőművek szerepe</a:t>
            </a:r>
          </a:p>
          <a:p>
            <a:pPr>
              <a:defRPr/>
            </a:pP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hu-HU" sz="20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- Piaci verseny</a:t>
            </a:r>
          </a:p>
          <a:p>
            <a:pPr>
              <a:defRPr/>
            </a:pPr>
            <a:endParaRPr lang="hu-H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Kép 13" descr="dugo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933825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energiastratégia szintjei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981075"/>
            <a:ext cx="7900987" cy="5616575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EU-s energiastratégia – nincs egységes stratégia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Országos energiastratégia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Magyarország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energiapolitikája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2008-2020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Megújuló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Stratégia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- 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Célérték meghatározás: </a:t>
            </a:r>
            <a:r>
              <a:rPr lang="hu-HU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BAU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(„Business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as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hu-HU" sz="20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usual</a:t>
            </a: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”) &amp; </a:t>
            </a:r>
            <a:r>
              <a:rPr lang="hu-HU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Policy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                                            - </a:t>
            </a:r>
            <a:r>
              <a:rPr lang="hu-H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 megújulók hasznosítása: 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                                                           energiapolitikai,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                                                           versenyképességi,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                                                           környezetvédelmi,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                                                           vidékfejlesztési kérdés.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                                                             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u-HU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  </a:t>
            </a:r>
          </a:p>
        </p:txBody>
      </p:sp>
      <p:pic>
        <p:nvPicPr>
          <p:cNvPr id="4" name="Kép 3" descr="23544-037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933825"/>
            <a:ext cx="35639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Kép 4" descr="bi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1484313"/>
            <a:ext cx="151288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energiastratégia szintjei</a:t>
            </a:r>
            <a:endParaRPr lang="en-US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5813" y="981075"/>
            <a:ext cx="7900987" cy="5616575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EU-s energiastratégia – nincs egységes stratégia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Országos energiastratégia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Magyarország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energiapolitikája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2008-2020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Megújuló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Stratégia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Magyarország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fenntartható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ea typeface="Calibri"/>
                <a:cs typeface="Times New Roman"/>
              </a:rPr>
              <a:t>energiastratégiája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  <a:cs typeface="Times New Roman"/>
              </a:rPr>
              <a:t>Nemzeti Cselekvési Terv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Regionális </a:t>
            </a: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energiastratégia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Észak-Alföldi Regionális Energiastratégia – </a:t>
            </a:r>
            <a:r>
              <a:rPr lang="hu-HU" sz="2000" dirty="0" err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www.enerea.eu</a:t>
            </a:r>
            <a:endParaRPr lang="hu-HU" sz="20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Kistérségi </a:t>
            </a: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energiastratégia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Hajdúszoboszlói kistérség hosszú távú energiastratégiája 2010-2020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Blip>
                <a:blip r:embed="rId3"/>
              </a:buBlip>
              <a:defRPr/>
            </a:pP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Települési </a:t>
            </a:r>
            <a:r>
              <a:rPr lang="hu-HU" sz="2400" b="1" dirty="0" smtClean="0">
                <a:solidFill>
                  <a:schemeClr val="bg2">
                    <a:lumMod val="25000"/>
                  </a:schemeClr>
                </a:solidFill>
              </a:rPr>
              <a:t>energiastratégia</a:t>
            </a:r>
          </a:p>
          <a:p>
            <a:pPr lvl="1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Nagyhegyes hosszú távú energiastratégiája 2010-2020</a:t>
            </a:r>
          </a:p>
          <a:p>
            <a:pPr algn="just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u-HU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5058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fontos az energiastratégia?</a:t>
            </a:r>
            <a:br>
              <a:rPr lang="hu-H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7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globális, regionális szinten </a:t>
            </a:r>
            <a:endParaRPr lang="en-US" sz="27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1557338"/>
            <a:ext cx="2619375" cy="1743075"/>
          </a:xfrm>
        </p:spPr>
      </p:pic>
      <p:pic>
        <p:nvPicPr>
          <p:cNvPr id="5" name="Kép 4" descr="renewable-energy-in-touris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350043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900113" y="1484313"/>
            <a:ext cx="48958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Fosszilis energiahordozók dominálnak</a:t>
            </a:r>
          </a:p>
          <a:p>
            <a:pPr>
              <a:buFontTx/>
              <a:buChar char="-"/>
              <a:defRPr/>
            </a:pPr>
            <a:endParaRPr lang="hu-HU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  <a:defRPr/>
            </a:pPr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 Az igény folyamatosan nő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500563" y="4076700"/>
            <a:ext cx="41036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- </a:t>
            </a:r>
            <a:r>
              <a:rPr lang="hu-HU" sz="2400" dirty="0">
                <a:solidFill>
                  <a:schemeClr val="accent5">
                    <a:lumMod val="50000"/>
                  </a:schemeClr>
                </a:solidFill>
              </a:rPr>
              <a:t>Megújuló energiák nagyobb arányú felhasználása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rgbClr val="7CCA62"/>
      </a:dk1>
      <a:lt1>
        <a:sysClr val="window" lastClr="FFFFFF"/>
      </a:lt1>
      <a:dk2>
        <a:srgbClr val="7CCA62"/>
      </a:dk2>
      <a:lt2>
        <a:srgbClr val="E4F4DF"/>
      </a:lt2>
      <a:accent1>
        <a:srgbClr val="54A838"/>
      </a:accent1>
      <a:accent2>
        <a:srgbClr val="CAE9C0"/>
      </a:accent2>
      <a:accent3>
        <a:srgbClr val="E4F4DF"/>
      </a:accent3>
      <a:accent4>
        <a:srgbClr val="387025"/>
      </a:accent4>
      <a:accent5>
        <a:srgbClr val="7CCA62"/>
      </a:accent5>
      <a:accent6>
        <a:srgbClr val="A5C249"/>
      </a:accent6>
      <a:hlink>
        <a:srgbClr val="262626"/>
      </a:hlink>
      <a:folHlink>
        <a:srgbClr val="3870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Egyéni 1. séma">
      <a:dk1>
        <a:srgbClr val="7CCA62"/>
      </a:dk1>
      <a:lt1>
        <a:sysClr val="window" lastClr="FFFFFF"/>
      </a:lt1>
      <a:dk2>
        <a:srgbClr val="7CCA62"/>
      </a:dk2>
      <a:lt2>
        <a:srgbClr val="E4F4DF"/>
      </a:lt2>
      <a:accent1>
        <a:srgbClr val="54A838"/>
      </a:accent1>
      <a:accent2>
        <a:srgbClr val="CAE9C0"/>
      </a:accent2>
      <a:accent3>
        <a:srgbClr val="E4F4DF"/>
      </a:accent3>
      <a:accent4>
        <a:srgbClr val="387025"/>
      </a:accent4>
      <a:accent5>
        <a:srgbClr val="7CCA62"/>
      </a:accent5>
      <a:accent6>
        <a:srgbClr val="A5C249"/>
      </a:accent6>
      <a:hlink>
        <a:srgbClr val="262626"/>
      </a:hlink>
      <a:folHlink>
        <a:srgbClr val="38702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554</Words>
  <Application>Microsoft Office PowerPoint</Application>
  <PresentationFormat>Diavetítés a képernyőre (4:3 oldalarány)</PresentationFormat>
  <Paragraphs>156</Paragraphs>
  <Slides>19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Arial Black</vt:lpstr>
      <vt:lpstr>Wingdings</vt:lpstr>
      <vt:lpstr>Times New Roman</vt:lpstr>
      <vt:lpstr>Office-téma</vt:lpstr>
      <vt:lpstr>1_Office-téma</vt:lpstr>
      <vt:lpstr>Az Észak-Alföldi régió energiastratégiája</vt:lpstr>
      <vt:lpstr>Az energiastratégia fogalma</vt:lpstr>
      <vt:lpstr>Az energiastratégia szintjei</vt:lpstr>
      <vt:lpstr>EU célkitűzések</vt:lpstr>
      <vt:lpstr>Az energiastratégia szintjei</vt:lpstr>
      <vt:lpstr>Az energiastratégia szintjei</vt:lpstr>
      <vt:lpstr>Az energiastratégia szintjei</vt:lpstr>
      <vt:lpstr>Az energiastratégia szintjei</vt:lpstr>
      <vt:lpstr>Miért fontos az energiastratégia? globális, regionális szinten </vt:lpstr>
      <vt:lpstr>Miért fontos az energiastratégia? globális, regionális szinten </vt:lpstr>
      <vt:lpstr>Regionális energiastratégia</vt:lpstr>
      <vt:lpstr>Regionális energiastratégia</vt:lpstr>
      <vt:lpstr>Regionális energiastratégia - SWOT</vt:lpstr>
      <vt:lpstr>Regionális energiastratégia</vt:lpstr>
      <vt:lpstr>Átfogó stratégiai célok</vt:lpstr>
      <vt:lpstr>Stratégiai célkitűzések</vt:lpstr>
      <vt:lpstr>Stratégiai megvalósítás területei – Akcióterv javaslatok</vt:lpstr>
      <vt:lpstr>Elérhetőségek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ENEREA Észak-Alföldi Regionális Energia Ügynökség</dc:title>
  <dc:creator>Szafkó Tamás</dc:creator>
  <cp:lastModifiedBy>Szabó Valéria</cp:lastModifiedBy>
  <cp:revision>103</cp:revision>
  <dcterms:created xsi:type="dcterms:W3CDTF">2009-11-05T11:08:44Z</dcterms:created>
  <dcterms:modified xsi:type="dcterms:W3CDTF">2014-03-17T15:01:56Z</dcterms:modified>
</cp:coreProperties>
</file>