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93" r:id="rId3"/>
  </p:sldMasterIdLst>
  <p:notesMasterIdLst>
    <p:notesMasterId r:id="rId20"/>
  </p:notesMasterIdLst>
  <p:sldIdLst>
    <p:sldId id="272" r:id="rId4"/>
    <p:sldId id="264" r:id="rId5"/>
    <p:sldId id="282" r:id="rId6"/>
    <p:sldId id="283" r:id="rId7"/>
    <p:sldId id="273" r:id="rId8"/>
    <p:sldId id="265" r:id="rId9"/>
    <p:sldId id="266" r:id="rId10"/>
    <p:sldId id="267" r:id="rId11"/>
    <p:sldId id="268" r:id="rId12"/>
    <p:sldId id="269" r:id="rId13"/>
    <p:sldId id="270" r:id="rId14"/>
    <p:sldId id="279" r:id="rId15"/>
    <p:sldId id="275" r:id="rId16"/>
    <p:sldId id="280" r:id="rId17"/>
    <p:sldId id="277" r:id="rId18"/>
    <p:sldId id="281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aci\FUNLAK_RT\UE\STRATEGIA\2016_Strat\KSH_2_3_1h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13188976377952"/>
          <c:y val="5.0925925925925923E-2"/>
          <c:w val="0.61451399825021868"/>
          <c:h val="0.84020815106445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'2.3.1.'!$L$8</c:f>
              <c:strCache>
                <c:ptCount val="1"/>
                <c:pt idx="0">
                  <c:v>Épített lakások darabszáma évente</c:v>
                </c:pt>
              </c:strCache>
            </c:strRef>
          </c:tx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b="1"/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'2.3.1.'!$M$7:$Q$7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'2.3.1.'!$M$8:$Q$8</c:f>
              <c:numCache>
                <c:formatCode>General</c:formatCode>
                <c:ptCount val="5"/>
                <c:pt idx="0">
                  <c:v>12655</c:v>
                </c:pt>
                <c:pt idx="1">
                  <c:v>10560</c:v>
                </c:pt>
                <c:pt idx="2">
                  <c:v>7293</c:v>
                </c:pt>
                <c:pt idx="3">
                  <c:v>8358</c:v>
                </c:pt>
                <c:pt idx="4">
                  <c:v>7612</c:v>
                </c:pt>
              </c:numCache>
            </c:numRef>
          </c:val>
        </c:ser>
        <c:ser>
          <c:idx val="1"/>
          <c:order val="1"/>
          <c:tx>
            <c:strRef>
              <c:f>'2.3.1.'!$L$9</c:f>
              <c:strCache>
                <c:ptCount val="1"/>
                <c:pt idx="0">
                  <c:v>A kiadott építési engedélyek száma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8E-2"/>
                  <c:y val="2.7777777777777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2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8286E-3"/>
                  <c:y val="-3.240740740740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 b="1"/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'2.3.1.'!$M$7:$Q$7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'2.3.1.'!$M$9:$Q$9</c:f>
              <c:numCache>
                <c:formatCode>General</c:formatCode>
                <c:ptCount val="5"/>
                <c:pt idx="0">
                  <c:v>12488</c:v>
                </c:pt>
                <c:pt idx="1">
                  <c:v>10600</c:v>
                </c:pt>
                <c:pt idx="2">
                  <c:v>7536</c:v>
                </c:pt>
                <c:pt idx="3">
                  <c:v>9633</c:v>
                </c:pt>
                <c:pt idx="4">
                  <c:v>12515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328704"/>
        <c:axId val="79753728"/>
      </c:barChart>
      <c:catAx>
        <c:axId val="8032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hu-HU"/>
          </a:p>
        </c:txPr>
        <c:crossAx val="79753728"/>
        <c:crosses val="autoZero"/>
        <c:auto val="1"/>
        <c:lblAlgn val="ctr"/>
        <c:lblOffset val="100"/>
        <c:noMultiLvlLbl val="0"/>
      </c:catAx>
      <c:valAx>
        <c:axId val="7975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32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28313834937765"/>
          <c:y val="0.44729154788984254"/>
          <c:w val="0.24375009354854679"/>
          <c:h val="0.44520780512104052"/>
        </c:manualLayout>
      </c:layout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A4B1D-A6CB-446D-A1ED-7495A144EEAA}" type="datetimeFigureOut">
              <a:rPr lang="hu-HU" smtClean="0"/>
              <a:t>2016.04.06.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97684-0BAC-41EE-8063-A168984B8A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897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4AA46B5-C750-4482-A553-ED49C9FF70FD}" type="slidenum">
              <a:rPr lang="hu-HU" altLang="hu-HU" sz="1200">
                <a:solidFill>
                  <a:prstClr val="black"/>
                </a:solidFill>
              </a:rPr>
              <a:pPr/>
              <a:t>2</a:t>
            </a:fld>
            <a:endParaRPr lang="hu-HU" altLang="hu-H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Élénkülni látszik a lakáspiac. A </a:t>
            </a:r>
            <a:r>
              <a:rPr lang="hu-HU" altLang="hu-HU" b="1" smtClean="0"/>
              <a:t>lakástranzakciók</a:t>
            </a:r>
            <a:r>
              <a:rPr lang="hu-HU" altLang="hu-HU" smtClean="0"/>
              <a:t> száma legalábbis mindenképpen, a Duna House becslése a lakás adás-vételek számát illetően 2015. év egészére 135 ezer darab tranzakciószámot tartalmaz, ami közelíti a 2008-as értéket. Az év egészében kitartott az erőteljes érdeklődés, ennek köszönhető a magas tranzakciószám. Az év második felében az ún. lakás keresleti index csökkenni kezdett, a tranzakciószám nem, ami azt jelenti, hogy a megmaradó érdeklődő komoly szándékkal kerestek, és jellemzően üzletet is kötöttek. A </a:t>
            </a:r>
            <a:r>
              <a:rPr lang="hu-HU" altLang="hu-HU" b="1" smtClean="0"/>
              <a:t>lakásépítések</a:t>
            </a:r>
            <a:r>
              <a:rPr lang="hu-HU" altLang="hu-HU" smtClean="0"/>
              <a:t> terén egyelőre nem látszik fordulat, bár még nincs végleges adatunk 2015-re vonatkozóan, de nagy valószínűség szerint jó esetben is a 2014-es szintet érhette el a lakáséptíések száma 2015-ben. A kiadott lakásépítési engedélyek száma ugyanakkor már egy ideje növekedést mutat, mely kedvezőbb folyamatokat vetít előre, ahogy a 2016. január 1-től életbe lépő CSOk változások is.</a:t>
            </a:r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AAA0EF8-F8AC-4A6E-AE3F-7B999B1A63C8}" type="slidenum">
              <a:rPr lang="hu-HU" altLang="hu-HU" sz="1200">
                <a:solidFill>
                  <a:prstClr val="black"/>
                </a:solidFill>
              </a:rPr>
              <a:pPr/>
              <a:t>6</a:t>
            </a:fld>
            <a:endParaRPr lang="hu-HU" altLang="hu-H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501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A86DFF0-2212-485F-8945-B487C3EBC756}" type="slidenum">
              <a:rPr lang="hu-HU" altLang="hu-HU" sz="1200">
                <a:solidFill>
                  <a:prstClr val="black"/>
                </a:solidFill>
              </a:rPr>
              <a:pPr/>
              <a:t>7</a:t>
            </a:fld>
            <a:endParaRPr lang="hu-HU" altLang="hu-H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smtClean="0"/>
              <a:t>2015-ben összesen 362,2 milliárd forint lakáshitel-kihelyezés valósult meg, melyből 34,2 milliárd forintot tettek ki a forintosításhoz kapcsolódó lakáshitelek kiváltását célzó hitelkiváltások. Az azok nélkül mért kihelyezés tehát 328,0 milliárd forintra rúgott, ami megegyezik legutóbbi előrejelzésünkkel. A korrigált adat 36%-os növekedést jelent a 2014. évi 241 milliárd forintos folyósításhoz képest. </a:t>
            </a:r>
          </a:p>
          <a:p>
            <a:r>
              <a:rPr lang="hu-HU" altLang="hu-HU" dirty="0" smtClean="0"/>
              <a:t>A Fundamenta piaci részesedése 2015-ben 24,5%-ot tett ki. Hitelkiváltások nélkül ez az arány 27,0% lenne. </a:t>
            </a:r>
          </a:p>
          <a:p>
            <a:r>
              <a:rPr lang="hu-HU" altLang="hu-HU" dirty="0" smtClean="0"/>
              <a:t>Az elkövetkező időszak lakáshitelezési számait pozitívan befolyásolhatja az új lakás vásárlás </a:t>
            </a:r>
            <a:r>
              <a:rPr lang="hu-HU" altLang="hu-HU" dirty="0" err="1" smtClean="0"/>
              <a:t>ÁFÁ-jának</a:t>
            </a:r>
            <a:r>
              <a:rPr lang="hu-HU" altLang="hu-HU" dirty="0" smtClean="0"/>
              <a:t> 22 százalékpontos csökkentése, valamint a családok otthonteremtési kedvezményének kibővítése, melyek az új lakások terén jelenthetnek addicionális keresletet. Ennek megfelelően 2016-ban a lakáshitelek  tekintetében további keresletélénkülést várunk, a jelenlegi ismereteink szerint 20% körüli (a 2015. évi kiváltásokkal korrigált adathoz képest) növekedésre számítunk a szegmensben, mely összegszerűen 400 milliárd forint körüli éves kihelyezést jelentene. </a:t>
            </a:r>
          </a:p>
          <a:p>
            <a:endParaRPr lang="hu-HU" altLang="hu-HU" dirty="0" smtClean="0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30101A4-BA75-4F44-A3FD-2B2F2970C998}" type="slidenum">
              <a:rPr lang="hu-HU" altLang="hu-HU" sz="1200">
                <a:solidFill>
                  <a:prstClr val="black"/>
                </a:solidFill>
              </a:rPr>
              <a:pPr/>
              <a:t>8</a:t>
            </a:fld>
            <a:endParaRPr lang="hu-HU" altLang="hu-H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Lakás-lánc - &gt; régit elad -&gt; vesz másikat</a:t>
            </a:r>
          </a:p>
          <a:p>
            <a:r>
              <a:rPr lang="hu-HU" dirty="0" smtClean="0"/>
              <a:t>Energiatakarékossági szempontok hiányoznak a </a:t>
            </a:r>
            <a:r>
              <a:rPr lang="hu-HU" dirty="0" err="1" smtClean="0"/>
              <a:t>CSOK-ból</a:t>
            </a:r>
            <a:r>
              <a:rPr lang="hu-HU" dirty="0" smtClean="0"/>
              <a:t> /</a:t>
            </a:r>
            <a:r>
              <a:rPr lang="hu-HU" dirty="0" err="1" smtClean="0"/>
              <a:t>NOK-ból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97684-0BAC-41EE-8063-A168984B8A1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442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Az </a:t>
            </a:r>
            <a:r>
              <a:rPr lang="hu-HU" altLang="hu-HU" smtClean="0">
                <a:ea typeface="Calibri" pitchFamily="34" charset="0"/>
                <a:cs typeface="Calibri" pitchFamily="34" charset="0"/>
              </a:rPr>
              <a:t>állami támogatás ma már nettó állami bevétel: </a:t>
            </a:r>
            <a:br>
              <a:rPr lang="hu-HU" altLang="hu-HU" smtClean="0">
                <a:ea typeface="Calibri" pitchFamily="34" charset="0"/>
                <a:cs typeface="Calibri" pitchFamily="34" charset="0"/>
              </a:rPr>
            </a:br>
            <a:r>
              <a:rPr lang="hu-HU" altLang="hu-HU" smtClean="0">
                <a:ea typeface="Calibri" pitchFamily="34" charset="0"/>
                <a:cs typeface="Calibri" pitchFamily="34" charset="0"/>
              </a:rPr>
              <a:t>a számlával igazolt lakáscélú beruházásból származó  áfa-, illetve illetékbevételek meghaladják a kifizetett állami támogatást</a:t>
            </a:r>
          </a:p>
          <a:p>
            <a:endParaRPr lang="hu-HU" altLang="hu-HU" smtClean="0"/>
          </a:p>
          <a:p>
            <a:endParaRPr lang="hu-HU" altLang="hu-HU" smtClean="0"/>
          </a:p>
        </p:txBody>
      </p:sp>
      <p:sp>
        <p:nvSpPr>
          <p:cNvPr id="645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EE23CCC-1779-41FD-9321-81861640D151}" type="slidenum">
              <a:rPr lang="hu-HU" altLang="hu-HU" sz="1200">
                <a:solidFill>
                  <a:prstClr val="black"/>
                </a:solidFill>
              </a:rPr>
              <a:pPr/>
              <a:t>10</a:t>
            </a:fld>
            <a:endParaRPr lang="hu-HU" altLang="hu-H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136FA-DFCB-4FDF-8FAC-5E2FB5CF42E0}" type="slidenum">
              <a:rPr lang="hu-HU" altLang="hu-HU"/>
              <a:pPr/>
              <a:t>15</a:t>
            </a:fld>
            <a:endParaRPr lang="hu-HU" altLang="hu-H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0CF5F80-8337-4615-9441-96C4C8D293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47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395536" y="44624"/>
            <a:ext cx="6335713" cy="5762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93429B29-503E-4939-9F1B-E11B6BD16A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402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0CF5F80-8337-4615-9441-96C4C8D293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108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5308B6A-23E4-4CCD-9D13-7626DD7244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360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F9B1878-C8A1-4D60-B17C-56E6C88DA6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3964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8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34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921F994-754F-4B22-9176-7505F7AF5C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0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395536" y="44624"/>
            <a:ext cx="6335713" cy="5762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310CB8E-143B-486B-824E-BE93001A7A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918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29EB495-41F5-4032-BBC6-F1D250DB43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00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DCBFBAE-66CB-4634-98AD-0266A4C36A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953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4397361-EF4D-4D31-B352-AC54AF89EE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382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hu-HU"/>
              <a:t>Vezetői Fórum, 2014.01.09.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D06BEA87-BC03-440D-85CE-6B97B98918C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28732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5308B6A-23E4-4CCD-9D13-7626DD7244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555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395536" y="44624"/>
            <a:ext cx="6335713" cy="5762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93429B29-503E-4939-9F1B-E11B6BD16A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9792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0CF5F80-8337-4615-9441-96C4C8D293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4143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5308B6A-23E4-4CCD-9D13-7626DD7244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5865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F9B1878-C8A1-4D60-B17C-56E6C88DA6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152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8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34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921F994-754F-4B22-9176-7505F7AF5C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7889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395536" y="44624"/>
            <a:ext cx="6335713" cy="5762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310CB8E-143B-486B-824E-BE93001A7A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043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29EB495-41F5-4032-BBC6-F1D250DB43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2021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DCBFBAE-66CB-4634-98AD-0266A4C36A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3568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4397361-EF4D-4D31-B352-AC54AF89EE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3881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hu-HU"/>
              <a:t>Vezetői Fórum, 2014.01.09.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D06BEA87-BC03-440D-85CE-6B97B98918C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24306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F9B1878-C8A1-4D60-B17C-56E6C88DA6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6265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395536" y="44624"/>
            <a:ext cx="6335713" cy="5762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93429B29-503E-4939-9F1B-E11B6BD16A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807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8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34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921F994-754F-4B22-9176-7505F7AF5C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3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395536" y="44624"/>
            <a:ext cx="6335713" cy="5762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310CB8E-143B-486B-824E-BE93001A7A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955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29EB495-41F5-4032-BBC6-F1D250DB43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3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DCBFBAE-66CB-4634-98AD-0266A4C36A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112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4397361-EF4D-4D31-B352-AC54AF89EE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784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hu-HU"/>
              <a:t>Vezetői Fórum, 2014.01.09.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D06BEA87-BC03-440D-85CE-6B97B98918C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495063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4450"/>
            <a:ext cx="63357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750" y="11255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948270-4E38-4746-A8EE-36BCA89A5CBF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161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4450"/>
            <a:ext cx="63357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750" y="11255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948270-4E38-4746-A8EE-36BCA89A5CBF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482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4450"/>
            <a:ext cx="63357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750" y="11255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948270-4E38-4746-A8EE-36BCA89A5CBF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606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286000"/>
            <a:ext cx="5543550" cy="2582863"/>
          </a:xfrm>
        </p:spPr>
        <p:txBody>
          <a:bodyPr/>
          <a:lstStyle/>
          <a:p>
            <a:pPr eaLnBrk="1" hangingPunct="1"/>
            <a:r>
              <a:rPr lang="hu-HU" sz="2800" dirty="0"/>
              <a:t>Fenntarthatóság </a:t>
            </a:r>
            <a:r>
              <a:rPr lang="hu-HU" sz="2800" dirty="0" smtClean="0"/>
              <a:t>a felújításokban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altLang="hu-HU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hu-HU" altLang="hu-HU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hu-HU" altLang="hu-HU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Patzauer Gábor </a:t>
            </a:r>
            <a:br>
              <a:rPr lang="hu-HU" altLang="hu-HU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hu-HU" altLang="hu-HU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vállalatfejlesztési menedzser</a:t>
            </a:r>
            <a:r>
              <a:rPr lang="hu-HU" altLang="hu-HU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hu-HU" altLang="hu-HU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hu-HU" alt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8230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497888" cy="46894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hu-HU" altLang="hu-HU" sz="16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2015-ben a </a:t>
            </a:r>
            <a:r>
              <a:rPr lang="hu-HU" altLang="hu-HU" sz="1600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Fundamenta-Lakáskassza</a:t>
            </a:r>
            <a:r>
              <a:rPr lang="hu-HU" altLang="hu-HU" sz="16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hu-HU" altLang="hu-HU" sz="16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hu-HU" altLang="hu-H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GDP kb. 0,5%-át</a:t>
            </a:r>
            <a:r>
              <a:rPr lang="hu-HU" altLang="hu-HU" sz="16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közel </a:t>
            </a:r>
            <a:r>
              <a:rPr lang="hu-HU" altLang="hu-H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175 </a:t>
            </a:r>
            <a:r>
              <a:rPr lang="hu-HU" altLang="hu-HU" sz="16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mrd</a:t>
            </a:r>
            <a:r>
              <a:rPr lang="hu-HU" altLang="hu-H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Ft-ot fizetett ki ügyfeleinek</a:t>
            </a:r>
            <a:r>
              <a:rPr lang="hu-HU" altLang="hu-HU" sz="16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míg kb. 26 </a:t>
            </a:r>
            <a:r>
              <a:rPr lang="hu-HU" altLang="hu-HU" sz="1600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mrd</a:t>
            </a:r>
            <a:r>
              <a:rPr lang="hu-HU" altLang="hu-HU" sz="16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Ft állami támogatás folyt be az ügyfelek számláira</a:t>
            </a:r>
          </a:p>
          <a:p>
            <a:pPr marL="0" indent="0" eaLnBrk="1" hangingPunct="1">
              <a:spcBef>
                <a:spcPct val="0"/>
              </a:spcBef>
            </a:pPr>
            <a:endParaRPr lang="hu-HU" altLang="hu-HU" sz="1600" b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hu-HU" altLang="hu-HU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 Ft állami kiadás 6,</a:t>
            </a:r>
            <a:r>
              <a:rPr lang="hu-HU" altLang="hu-HU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lang="hu-HU" altLang="hu-HU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Ft-ot mozgat meg</a:t>
            </a:r>
            <a:endParaRPr lang="hu-HU" altLang="hu-HU" sz="1800" b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hu-HU" altLang="hu-HU" sz="1600" b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096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1800" smtClean="0"/>
              <a:t>Lakástakarék – hatékony és megtérülő támogatás</a:t>
            </a:r>
          </a:p>
        </p:txBody>
      </p:sp>
      <p:pic>
        <p:nvPicPr>
          <p:cNvPr id="40964" name="Picture 5" descr="K:\Elemzések\Sajtótájékoztató\Sajtótájékoztató_16.03\Grafikus\JPG\Álltám hatékonysá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05038"/>
            <a:ext cx="5202238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3163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1800" dirty="0" smtClean="0">
                <a:solidFill>
                  <a:srgbClr val="FFFFFF"/>
                </a:solidFill>
              </a:rPr>
              <a:t>A lakástakarék rendszer pozitív hatásai a gazdaságra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8750" y="1125538"/>
            <a:ext cx="8517706" cy="4525962"/>
          </a:xfrm>
        </p:spPr>
        <p:txBody>
          <a:bodyPr/>
          <a:lstStyle/>
          <a:p>
            <a:pPr marL="449263" indent="-285750" eaLnBrk="1" hangingPunct="1">
              <a:spcBef>
                <a:spcPts val="1200"/>
              </a:spcBef>
              <a:buFontTx/>
              <a:buChar char="•"/>
            </a:pPr>
            <a:r>
              <a:rPr lang="hu-HU" altLang="hu-HU" sz="24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hatékonyan ösztönzi a lakosság </a:t>
            </a:r>
            <a:r>
              <a:rPr lang="hu-HU" altLang="hu-HU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öngondoskodás</a:t>
            </a:r>
            <a:r>
              <a:rPr lang="hu-HU" altLang="hu-HU" sz="24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át</a:t>
            </a:r>
          </a:p>
          <a:p>
            <a:pPr marL="449263" indent="-285750" eaLnBrk="1" hangingPunct="1">
              <a:spcBef>
                <a:spcPts val="1200"/>
              </a:spcBef>
              <a:buFontTx/>
              <a:buChar char="•"/>
            </a:pPr>
            <a:r>
              <a:rPr lang="hu-HU" altLang="hu-HU" sz="24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az ügyfeleknek kifizetett összeg hozzájárul</a:t>
            </a:r>
          </a:p>
          <a:p>
            <a:pPr marL="849313"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hu-HU" altLang="hu-HU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új lakóingatlanok építéséhez</a:t>
            </a:r>
          </a:p>
          <a:p>
            <a:pPr marL="849313"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hu-HU" altLang="hu-HU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 lakásállomány minőségének javításához</a:t>
            </a:r>
          </a:p>
          <a:p>
            <a:pPr marL="449263" indent="-285750" eaLnBrk="1" hangingPunct="1">
              <a:spcBef>
                <a:spcPts val="1200"/>
              </a:spcBef>
              <a:buFontTx/>
              <a:buChar char="•"/>
            </a:pPr>
            <a:r>
              <a:rPr lang="hu-HU" altLang="hu-HU" sz="24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 számlával igazolt lakáscélú beruházások </a:t>
            </a:r>
          </a:p>
          <a:p>
            <a:pPr marL="849313"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hu-HU" altLang="hu-HU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jelentős áfa- és illetékbevétel</a:t>
            </a:r>
            <a:r>
              <a:rPr lang="hu-HU" altLang="hu-HU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 generálnak az államnak</a:t>
            </a:r>
          </a:p>
          <a:p>
            <a:pPr marL="849313"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hu-HU" altLang="hu-HU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élénkítik és fehérítik az építőipart </a:t>
            </a:r>
            <a:r>
              <a:rPr lang="hu-HU" altLang="hu-HU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és kereskedelmet</a:t>
            </a:r>
          </a:p>
          <a:p>
            <a:pPr marL="449263" indent="-285750" eaLnBrk="1" hangingPunct="1">
              <a:spcBef>
                <a:spcPts val="1200"/>
              </a:spcBef>
              <a:buFontTx/>
              <a:buChar char="•"/>
            </a:pPr>
            <a:r>
              <a:rPr lang="hu-HU" altLang="hu-HU" sz="24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 lakás-takarékpénztárak hozzájárultak a lakáshitelezés újraindításához – fix kamatok!</a:t>
            </a:r>
          </a:p>
          <a:p>
            <a:pPr marL="449263" indent="-285750" eaLnBrk="1" hangingPunct="1">
              <a:spcBef>
                <a:spcPts val="1200"/>
              </a:spcBef>
              <a:buFontTx/>
              <a:buChar char="•"/>
            </a:pPr>
            <a:r>
              <a:rPr lang="hu-HU" altLang="hu-HU" sz="24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segíti </a:t>
            </a:r>
            <a:r>
              <a:rPr lang="hu-HU" altLang="hu-HU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 belső adósságfinanszírozást </a:t>
            </a:r>
            <a:r>
              <a:rPr lang="hu-HU" altLang="hu-HU" sz="24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(170 </a:t>
            </a:r>
            <a:r>
              <a:rPr lang="hu-HU" altLang="hu-HU" sz="2400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mrd</a:t>
            </a:r>
            <a:r>
              <a:rPr lang="hu-HU" altLang="hu-HU" sz="24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Ft állampapírban)</a:t>
            </a:r>
          </a:p>
          <a:p>
            <a:pPr marL="449263" indent="-285750" eaLnBrk="1" hangingPunct="1">
              <a:spcBef>
                <a:spcPts val="1200"/>
              </a:spcBef>
              <a:buFont typeface="Wingdings" pitchFamily="2" charset="2"/>
              <a:buNone/>
            </a:pPr>
            <a:endParaRPr lang="hu-HU" altLang="hu-HU" sz="2400" b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49263" indent="-285750" eaLnBrk="1" hangingPunct="1">
              <a:spcBef>
                <a:spcPct val="0"/>
              </a:spcBef>
            </a:pPr>
            <a:r>
              <a:rPr lang="hu-HU" altLang="hu-HU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hu-HU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14399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zövegdoboz 9"/>
          <p:cNvSpPr txBox="1">
            <a:spLocks noChangeArrowheads="1"/>
          </p:cNvSpPr>
          <p:nvPr/>
        </p:nvSpPr>
        <p:spPr bwMode="auto">
          <a:xfrm>
            <a:off x="539750" y="11113"/>
            <a:ext cx="3816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hu-HU" altLang="hu-HU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Köszönöm </a:t>
            </a:r>
            <a:r>
              <a:rPr lang="hu-HU" altLang="hu-HU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figyelmet!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08050"/>
            <a:ext cx="2879725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6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627784" y="278092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Tartalékok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00713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Élveszületések</a:t>
            </a:r>
            <a:r>
              <a:rPr lang="hu-HU" dirty="0" smtClean="0"/>
              <a:t> vs. lakásépítés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836712"/>
            <a:ext cx="8280919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30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171451" y="3409950"/>
            <a:ext cx="87122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3771901" y="3411537"/>
            <a:ext cx="4333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173039" y="1036637"/>
            <a:ext cx="3600450" cy="2382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173039" y="1539875"/>
            <a:ext cx="3600450" cy="1849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171451" y="2619375"/>
            <a:ext cx="3602038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466851" y="2763837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hu-HU" altLang="hu-HU" sz="2000" b="1"/>
              <a:t>Saját megtakarítás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14451" y="205105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altLang="hu-HU" sz="2000" b="1" dirty="0"/>
              <a:t>Állami </a:t>
            </a:r>
          </a:p>
          <a:p>
            <a:pPr algn="r" eaLnBrk="0" hangingPunct="0">
              <a:lnSpc>
                <a:spcPct val="50000"/>
              </a:lnSpc>
              <a:spcBef>
                <a:spcPct val="50000"/>
              </a:spcBef>
            </a:pPr>
            <a:r>
              <a:rPr lang="hu-HU" altLang="hu-HU" sz="2000" b="1" dirty="0"/>
              <a:t>támogatás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924051" y="1323975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hu-HU" altLang="hu-HU" sz="2000" b="1" dirty="0"/>
              <a:t>3%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4205289" y="3411537"/>
            <a:ext cx="4318000" cy="2160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287839" y="3627437"/>
            <a:ext cx="2133600" cy="427038"/>
          </a:xfrm>
          <a:prstGeom prst="rect">
            <a:avLst/>
          </a:prstGeom>
          <a:solidFill>
            <a:srgbClr val="2403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2200" b="1">
                <a:solidFill>
                  <a:schemeClr val="bg1"/>
                </a:solidFill>
              </a:rPr>
              <a:t>Lakáskölcsön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55576" y="3621940"/>
            <a:ext cx="2808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000" b="1" i="1" dirty="0" smtClean="0"/>
              <a:t>4-10 év megtakarítás</a:t>
            </a:r>
            <a:endParaRPr lang="hu-HU" altLang="hu-HU" sz="2000" b="1" i="1" dirty="0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181659" y="2886074"/>
            <a:ext cx="866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000" b="1" dirty="0"/>
              <a:t>évek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3773489" y="2619375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773489" y="1538287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3773489" y="1035050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4205289" y="3411537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303714" y="1898650"/>
            <a:ext cx="2133600" cy="427037"/>
          </a:xfrm>
          <a:prstGeom prst="rect">
            <a:avLst/>
          </a:prstGeom>
          <a:solidFill>
            <a:srgbClr val="2403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2200" b="1">
                <a:solidFill>
                  <a:schemeClr val="bg1"/>
                </a:solidFill>
              </a:rPr>
              <a:t>Megtakarítás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844926" y="4059237"/>
            <a:ext cx="20875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200" b="1" dirty="0"/>
              <a:t>Fix 6%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 rot="16200000">
            <a:off x="1717676" y="3087687"/>
            <a:ext cx="4535488" cy="427038"/>
          </a:xfrm>
          <a:prstGeom prst="rect">
            <a:avLst/>
          </a:prstGeom>
          <a:solidFill>
            <a:srgbClr val="2403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200" b="1">
                <a:solidFill>
                  <a:schemeClr val="bg1"/>
                </a:solidFill>
              </a:rPr>
              <a:t>Szerződéses összeg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3130551" y="5535612"/>
            <a:ext cx="2009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000" b="1"/>
              <a:t>Kiutalás (3 hó)</a:t>
            </a:r>
          </a:p>
        </p:txBody>
      </p:sp>
      <p:sp>
        <p:nvSpPr>
          <p:cNvPr id="2" name="Téglalap 1"/>
          <p:cNvSpPr/>
          <p:nvPr/>
        </p:nvSpPr>
        <p:spPr>
          <a:xfrm>
            <a:off x="391409" y="116632"/>
            <a:ext cx="52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800" b="1" dirty="0">
                <a:solidFill>
                  <a:schemeClr val="bg1"/>
                </a:solidFill>
              </a:rPr>
              <a:t>A </a:t>
            </a:r>
            <a:r>
              <a:rPr lang="hu-HU" altLang="hu-HU" sz="2800" b="1" dirty="0" err="1">
                <a:solidFill>
                  <a:schemeClr val="bg1"/>
                </a:solidFill>
              </a:rPr>
              <a:t>lakás-előtakarékosság</a:t>
            </a:r>
            <a:r>
              <a:rPr lang="hu-HU" altLang="hu-HU" sz="2800" b="1" dirty="0">
                <a:solidFill>
                  <a:schemeClr val="bg1"/>
                </a:solidFill>
              </a:rPr>
              <a:t> </a:t>
            </a:r>
            <a:r>
              <a:rPr lang="hu-HU" altLang="hu-HU" sz="2800" b="1" dirty="0" smtClean="0">
                <a:solidFill>
                  <a:schemeClr val="bg1"/>
                </a:solidFill>
              </a:rPr>
              <a:t>elve:</a:t>
            </a:r>
            <a:endParaRPr lang="hu-HU" altLang="hu-HU" sz="2800" b="1" dirty="0">
              <a:solidFill>
                <a:schemeClr val="bg1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864925" y="2563782"/>
            <a:ext cx="23315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000" b="1" i="1" dirty="0" smtClean="0"/>
              <a:t>5-9 év törlesztés</a:t>
            </a:r>
            <a:endParaRPr lang="hu-HU" altLang="hu-HU" sz="2000" b="1" i="1" dirty="0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22188" y="1284762"/>
            <a:ext cx="18375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000" b="1" i="1" dirty="0" smtClean="0"/>
              <a:t>Áthidaló hitel lehetősége</a:t>
            </a:r>
            <a:endParaRPr lang="hu-HU" alt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val="8465326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1" grpId="0" animBg="1"/>
      <p:bldP spid="14342" grpId="0" animBg="1"/>
      <p:bldP spid="14343" grpId="0"/>
      <p:bldP spid="14344" grpId="0"/>
      <p:bldP spid="14345" grpId="0"/>
      <p:bldP spid="14346" grpId="0" animBg="1"/>
      <p:bldP spid="14347" grpId="0" animBg="1"/>
      <p:bldP spid="14348" grpId="0"/>
      <p:bldP spid="14349" grpId="0"/>
      <p:bldP spid="14351" grpId="0" animBg="1"/>
      <p:bldP spid="14352" grpId="0" animBg="1"/>
      <p:bldP spid="14353" grpId="0" animBg="1"/>
      <p:bldP spid="14354" grpId="0" animBg="1"/>
      <p:bldP spid="14355" grpId="0" animBg="1"/>
      <p:bldP spid="14356" grpId="0"/>
      <p:bldP spid="14357" grpId="0" animBg="1"/>
      <p:bldP spid="14358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31750"/>
            <a:ext cx="6009456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</a:defRPr>
            </a:lvl9pPr>
          </a:lstStyle>
          <a:p>
            <a:r>
              <a:rPr lang="de-DE" dirty="0" smtClean="0"/>
              <a:t>Staatliche Unterstützung der Wohnbauförderung verringert sich </a:t>
            </a:r>
            <a:endParaRPr lang="de-DE" dirty="0"/>
          </a:p>
        </p:txBody>
      </p:sp>
      <p:sp>
        <p:nvSpPr>
          <p:cNvPr id="8" name="Dia számának helye 1"/>
          <p:cNvSpPr>
            <a:spLocks noGrp="1"/>
          </p:cNvSpPr>
          <p:nvPr>
            <p:ph type="sldNum" sz="quarter" idx="4294967295"/>
          </p:nvPr>
        </p:nvSpPr>
        <p:spPr>
          <a:xfrm>
            <a:off x="8100392" y="380050"/>
            <a:ext cx="404428" cy="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2EC4F9E7-44F0-45CC-9F11-FDBE51374C4A}" type="slidenum">
              <a:rPr lang="hu-HU" sz="1200" smtClean="0"/>
              <a:pPr/>
              <a:t>16</a:t>
            </a:fld>
            <a:endParaRPr lang="hu-HU" sz="12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7" y="836712"/>
            <a:ext cx="84607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églalap 9"/>
          <p:cNvSpPr/>
          <p:nvPr/>
        </p:nvSpPr>
        <p:spPr bwMode="auto">
          <a:xfrm>
            <a:off x="539552" y="5589240"/>
            <a:ext cx="7848872" cy="79208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200" b="1" dirty="0" smtClean="0"/>
              <a:t>In 2015 sollte 45 </a:t>
            </a:r>
            <a:r>
              <a:rPr lang="de-DE" sz="1200" b="1" dirty="0" err="1" smtClean="0"/>
              <a:t>Mrd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Ft</a:t>
            </a:r>
            <a:r>
              <a:rPr lang="de-DE" sz="1200" b="1" dirty="0" smtClean="0"/>
              <a:t>, etwa 35%</a:t>
            </a:r>
            <a:r>
              <a:rPr lang="de-DE" sz="1200" dirty="0" smtClean="0"/>
              <a:t> der Wohnbauförderung für Bausparförderung ausgegeben werden. In 2016 sollen </a:t>
            </a:r>
            <a:r>
              <a:rPr lang="de-DE" sz="1200" b="1" dirty="0" smtClean="0"/>
              <a:t>50 </a:t>
            </a:r>
            <a:r>
              <a:rPr lang="de-DE" sz="1200" b="1" dirty="0" err="1" smtClean="0"/>
              <a:t>Mrd</a:t>
            </a:r>
            <a:r>
              <a:rPr lang="de-DE" sz="1200" b="1" dirty="0" smtClean="0"/>
              <a:t> (48%) aus 104 </a:t>
            </a:r>
            <a:r>
              <a:rPr lang="de-DE" sz="1200" b="1" dirty="0" err="1" smtClean="0"/>
              <a:t>Mrd</a:t>
            </a:r>
            <a:r>
              <a:rPr lang="de-DE" sz="1200" dirty="0" smtClean="0"/>
              <a:t> zur Verfügung stehen. (Mehr </a:t>
            </a:r>
            <a:r>
              <a:rPr lang="de-DE" sz="1200" dirty="0"/>
              <a:t>G</a:t>
            </a:r>
            <a:r>
              <a:rPr lang="de-DE" sz="1200" dirty="0" smtClean="0"/>
              <a:t>eld aus einem stark senkenden Budget….)</a:t>
            </a: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74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 txBox="1">
            <a:spLocks noChangeArrowheads="1"/>
          </p:cNvSpPr>
          <p:nvPr/>
        </p:nvSpPr>
        <p:spPr bwMode="auto">
          <a:xfrm>
            <a:off x="395288" y="115888"/>
            <a:ext cx="7848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lang="hu-HU" altLang="hu-HU" dirty="0" err="1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Fundamentával</a:t>
            </a:r>
            <a:r>
              <a:rPr lang="hu-HU" altLang="hu-HU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megvalósult </a:t>
            </a:r>
            <a:r>
              <a:rPr lang="hu-HU" altLang="hu-HU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lakáscélok 1997-2015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715418" cy="50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36712"/>
            <a:ext cx="8825849" cy="458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395288" y="44450"/>
            <a:ext cx="6335712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hu-HU" sz="2000" kern="0" dirty="0" smtClean="0"/>
              <a:t>A múlt</a:t>
            </a:r>
            <a:r>
              <a:rPr lang="hu-HU" sz="2000" kern="0" dirty="0" smtClean="0"/>
              <a:t>… </a:t>
            </a:r>
            <a:endParaRPr lang="hu-HU" sz="2000" kern="0" dirty="0"/>
          </a:p>
        </p:txBody>
      </p:sp>
    </p:spTree>
    <p:extLst>
      <p:ext uri="{BB962C8B-B14F-4D97-AF65-F5344CB8AC3E}">
        <p14:creationId xmlns:p14="http://schemas.microsoft.com/office/powerpoint/2010/main" val="213415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30" y="3212976"/>
            <a:ext cx="4381500" cy="292417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670845" cy="344823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55596"/>
            <a:ext cx="3361556" cy="224664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3103636" cy="232772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3096"/>
            <a:ext cx="2177606" cy="163320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395288" y="44450"/>
            <a:ext cx="6335712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hu-HU" sz="2000" kern="0" dirty="0" smtClean="0"/>
              <a:t>… és a piac…</a:t>
            </a:r>
            <a:endParaRPr lang="hu-HU" sz="2000" kern="0" dirty="0"/>
          </a:p>
        </p:txBody>
      </p:sp>
    </p:spTree>
    <p:extLst>
      <p:ext uri="{BB962C8B-B14F-4D97-AF65-F5344CB8AC3E}">
        <p14:creationId xmlns:p14="http://schemas.microsoft.com/office/powerpoint/2010/main" val="284326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2008 – sok(k)hatás -&gt; új szabályok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2"/>
          </a:xfrm>
        </p:spPr>
        <p:txBody>
          <a:bodyPr/>
          <a:lstStyle/>
          <a:p>
            <a:pPr>
              <a:buFontTx/>
              <a:buChar char="-"/>
            </a:pPr>
            <a:r>
              <a:rPr lang="hu-HU" dirty="0" smtClean="0"/>
              <a:t>LTP szabad felhasználása megszűnik 2009.07.01-től</a:t>
            </a:r>
          </a:p>
          <a:p>
            <a:pPr>
              <a:buFontTx/>
              <a:buChar char="-"/>
            </a:pPr>
            <a:r>
              <a:rPr lang="hu-HU" dirty="0" smtClean="0"/>
              <a:t>„</a:t>
            </a:r>
            <a:r>
              <a:rPr lang="hu-HU" dirty="0"/>
              <a:t>Javul” az LTV szabályozás 25%-&gt;75% -&gt; több „áthidaló” hitelt nyújthatnak az </a:t>
            </a:r>
            <a:r>
              <a:rPr lang="hu-HU" dirty="0" err="1" smtClean="0"/>
              <a:t>LTP-k</a:t>
            </a:r>
            <a:r>
              <a:rPr lang="hu-HU" dirty="0" smtClean="0"/>
              <a:t>; + </a:t>
            </a:r>
            <a:r>
              <a:rPr lang="hu-HU" dirty="0" err="1" smtClean="0"/>
              <a:t>max</a:t>
            </a:r>
            <a:r>
              <a:rPr lang="hu-HU" dirty="0" smtClean="0"/>
              <a:t>. 10 évig jár </a:t>
            </a:r>
            <a:r>
              <a:rPr lang="hu-HU" dirty="0" err="1" smtClean="0"/>
              <a:t>áll.tám</a:t>
            </a:r>
            <a:endParaRPr lang="hu-HU" dirty="0" smtClean="0"/>
          </a:p>
          <a:p>
            <a:pPr marL="0" indent="0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2010-től: MNB szabályok a biztonságos hitelezésért </a:t>
            </a:r>
          </a:p>
          <a:p>
            <a:pPr>
              <a:buFontTx/>
              <a:buChar char="-"/>
            </a:pPr>
            <a:r>
              <a:rPr lang="hu-HU" dirty="0" smtClean="0"/>
              <a:t>A devizaalapú hitelezés de facto megszűnik + forintosítás</a:t>
            </a:r>
          </a:p>
          <a:p>
            <a:pPr>
              <a:buFontTx/>
              <a:buChar char="-"/>
            </a:pPr>
            <a:r>
              <a:rPr lang="hu-HU" dirty="0" smtClean="0"/>
              <a:t>Szigorodik az LTV az egyedi hiteleknél és banki szinten is -&gt; </a:t>
            </a:r>
            <a:r>
              <a:rPr lang="hu-HU" dirty="0" smtClean="0">
                <a:solidFill>
                  <a:srgbClr val="0070C0"/>
                </a:solidFill>
              </a:rPr>
              <a:t>saját erő szükséges! </a:t>
            </a:r>
          </a:p>
          <a:p>
            <a:pPr>
              <a:buFontTx/>
              <a:buChar char="-"/>
            </a:pPr>
            <a:r>
              <a:rPr lang="hu-HU" dirty="0" smtClean="0"/>
              <a:t>Szigorodik PTI: a jövedelem </a:t>
            </a:r>
            <a:r>
              <a:rPr lang="hu-HU" dirty="0" err="1" smtClean="0"/>
              <a:t>max</a:t>
            </a:r>
            <a:r>
              <a:rPr lang="hu-HU" dirty="0" smtClean="0"/>
              <a:t>. 30%-át érheti el a törlesztő részlet -&gt; </a:t>
            </a:r>
            <a:r>
              <a:rPr lang="hu-HU" dirty="0" smtClean="0">
                <a:solidFill>
                  <a:srgbClr val="0070C0"/>
                </a:solidFill>
              </a:rPr>
              <a:t>igazolt jövedelem szükséges </a:t>
            </a:r>
            <a:r>
              <a:rPr lang="hu-HU" dirty="0" smtClean="0"/>
              <a:t>– </a:t>
            </a:r>
            <a:r>
              <a:rPr lang="hu-HU" dirty="0">
                <a:solidFill>
                  <a:srgbClr val="0070C0"/>
                </a:solidFill>
              </a:rPr>
              <a:t>kisebb hitelösszegek</a:t>
            </a:r>
            <a:r>
              <a:rPr lang="hu-HU" dirty="0" smtClean="0"/>
              <a:t>?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endParaRPr lang="hu-HU" dirty="0"/>
          </a:p>
          <a:p>
            <a:pPr marL="0" indent="0"/>
            <a:endParaRPr lang="hu-HU" dirty="0" smtClean="0"/>
          </a:p>
          <a:p>
            <a:pPr lvl="1"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endParaRPr lang="hu-HU" dirty="0"/>
          </a:p>
        </p:txBody>
      </p:sp>
      <p:sp>
        <p:nvSpPr>
          <p:cNvPr id="4" name="Lefelé nyíl 3"/>
          <p:cNvSpPr/>
          <p:nvPr/>
        </p:nvSpPr>
        <p:spPr bwMode="auto">
          <a:xfrm>
            <a:off x="3025542" y="4619892"/>
            <a:ext cx="2376264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701506" y="505430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/>
              <a:t>Lakás-előtakarékosság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18273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323850" y="36513"/>
            <a:ext cx="6300788" cy="576262"/>
          </a:xfrm>
        </p:spPr>
        <p:txBody>
          <a:bodyPr/>
          <a:lstStyle/>
          <a:p>
            <a:pPr eaLnBrk="1" hangingPunct="1"/>
            <a:r>
              <a:rPr lang="hu-HU" altLang="hu-HU" sz="2000" dirty="0" smtClean="0"/>
              <a:t>Élénkülő lakáspiac – tranzakció szám</a:t>
            </a:r>
            <a:endParaRPr lang="hu-HU" altLang="hu-HU" sz="2000" dirty="0" smtClean="0">
              <a:solidFill>
                <a:srgbClr val="FF0000"/>
              </a:solidFill>
            </a:endParaRPr>
          </a:p>
        </p:txBody>
      </p:sp>
      <p:pic>
        <p:nvPicPr>
          <p:cNvPr id="194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987425"/>
            <a:ext cx="650557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3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323850" y="36513"/>
            <a:ext cx="6300788" cy="576262"/>
          </a:xfrm>
        </p:spPr>
        <p:txBody>
          <a:bodyPr/>
          <a:lstStyle/>
          <a:p>
            <a:pPr eaLnBrk="1" hangingPunct="1"/>
            <a:r>
              <a:rPr lang="hu-HU" altLang="hu-HU" sz="2000" dirty="0" smtClean="0"/>
              <a:t>Élénkülő lakáspiac – építési engedélyek</a:t>
            </a:r>
            <a:endParaRPr lang="hu-HU" altLang="hu-HU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9053360"/>
              </p:ext>
            </p:extLst>
          </p:nvPr>
        </p:nvGraphicFramePr>
        <p:xfrm>
          <a:off x="1187624" y="1124744"/>
          <a:ext cx="7524328" cy="447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13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323850" y="36513"/>
            <a:ext cx="6300788" cy="576262"/>
          </a:xfrm>
        </p:spPr>
        <p:txBody>
          <a:bodyPr/>
          <a:lstStyle/>
          <a:p>
            <a:pPr eaLnBrk="1" hangingPunct="1"/>
            <a:r>
              <a:rPr lang="hu-HU" altLang="hu-HU" sz="1800" dirty="0" smtClean="0"/>
              <a:t>Élénkülő lakáscélú hitelezés</a:t>
            </a:r>
            <a:endParaRPr lang="hu-HU" altLang="hu-HU" sz="1800" dirty="0" smtClean="0">
              <a:solidFill>
                <a:srgbClr val="FF0000"/>
              </a:solidFill>
            </a:endParaRPr>
          </a:p>
        </p:txBody>
      </p:sp>
      <p:pic>
        <p:nvPicPr>
          <p:cNvPr id="33795" name="Picture 4" descr="K:\Elemzések\Sajtótájékoztató\Sajtótájékoztató_16.03\Grafikus\JPG\Hitelpiaci részesedé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067624" cy="530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Egyenes összekötő nyíllal 2"/>
          <p:cNvCxnSpPr/>
          <p:nvPr/>
        </p:nvCxnSpPr>
        <p:spPr bwMode="auto">
          <a:xfrm flipV="1">
            <a:off x="5724128" y="4149080"/>
            <a:ext cx="1368152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08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5"/>
          <p:cNvSpPr txBox="1">
            <a:spLocks noChangeArrowheads="1"/>
          </p:cNvSpPr>
          <p:nvPr/>
        </p:nvSpPr>
        <p:spPr bwMode="auto">
          <a:xfrm>
            <a:off x="1420813" y="5567363"/>
            <a:ext cx="6302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600" b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Zárójelben a többi piaci szereplőre jellemző hitelcélok, 2015. I. félévben.</a:t>
            </a:r>
            <a:endParaRPr lang="de-DE" altLang="hu-HU" sz="1600" b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4819" name="Rectangle 15"/>
          <p:cNvSpPr>
            <a:spLocks noChangeArrowheads="1"/>
          </p:cNvSpPr>
          <p:nvPr/>
        </p:nvSpPr>
        <p:spPr bwMode="auto">
          <a:xfrm>
            <a:off x="392113" y="0"/>
            <a:ext cx="7162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A hitelcélok között nagyobb arányban szerepel a felújítás</a:t>
            </a:r>
          </a:p>
        </p:txBody>
      </p:sp>
      <p:pic>
        <p:nvPicPr>
          <p:cNvPr id="34820" name="Picture 5" descr="K:\Elemzések\Sajtótájékoztató\Sajtótájékoztató_16.03\Grafikus\JPG\Hitelcél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32925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Egyéni 2. sém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6A800"/>
      </a:accent1>
      <a:accent2>
        <a:srgbClr val="C00418"/>
      </a:accent2>
      <a:accent3>
        <a:srgbClr val="FDC400"/>
      </a:accent3>
      <a:accent4>
        <a:srgbClr val="000000"/>
      </a:accent4>
      <a:accent5>
        <a:srgbClr val="7F7F7F"/>
      </a:accent5>
      <a:accent6>
        <a:srgbClr val="FF9900"/>
      </a:accent6>
      <a:hlink>
        <a:srgbClr val="F6A800"/>
      </a:hlink>
      <a:folHlink>
        <a:srgbClr val="67676B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apértelmezett terv">
  <a:themeElements>
    <a:clrScheme name="Egyéni 2. sém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6A800"/>
      </a:accent1>
      <a:accent2>
        <a:srgbClr val="C00418"/>
      </a:accent2>
      <a:accent3>
        <a:srgbClr val="FDC400"/>
      </a:accent3>
      <a:accent4>
        <a:srgbClr val="000000"/>
      </a:accent4>
      <a:accent5>
        <a:srgbClr val="7F7F7F"/>
      </a:accent5>
      <a:accent6>
        <a:srgbClr val="FF9900"/>
      </a:accent6>
      <a:hlink>
        <a:srgbClr val="F6A800"/>
      </a:hlink>
      <a:folHlink>
        <a:srgbClr val="67676B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Alapértelmezett terv">
  <a:themeElements>
    <a:clrScheme name="Egyéni 2. sém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6A800"/>
      </a:accent1>
      <a:accent2>
        <a:srgbClr val="C00418"/>
      </a:accent2>
      <a:accent3>
        <a:srgbClr val="FDC400"/>
      </a:accent3>
      <a:accent4>
        <a:srgbClr val="000000"/>
      </a:accent4>
      <a:accent5>
        <a:srgbClr val="7F7F7F"/>
      </a:accent5>
      <a:accent6>
        <a:srgbClr val="FF9900"/>
      </a:accent6>
      <a:hlink>
        <a:srgbClr val="F6A800"/>
      </a:hlink>
      <a:folHlink>
        <a:srgbClr val="67676B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624</Words>
  <Application>Microsoft Office PowerPoint</Application>
  <PresentationFormat>Diavetítés a képernyőre (4:3 oldalarány)</PresentationFormat>
  <Paragraphs>76</Paragraphs>
  <Slides>16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Alapértelmezett terv</vt:lpstr>
      <vt:lpstr>1_Alapértelmezett terv</vt:lpstr>
      <vt:lpstr>3_Alapértelmezett terv</vt:lpstr>
      <vt:lpstr>Fenntarthatóság a felújításokban  Patzauer Gábor  vállalatfejlesztési menedzser </vt:lpstr>
      <vt:lpstr>PowerPoint bemutató</vt:lpstr>
      <vt:lpstr>PowerPoint bemutató</vt:lpstr>
      <vt:lpstr>PowerPoint bemutató</vt:lpstr>
      <vt:lpstr>2008 – sok(k)hatás -&gt; új szabályok</vt:lpstr>
      <vt:lpstr>Élénkülő lakáspiac – tranzakció szám</vt:lpstr>
      <vt:lpstr>Élénkülő lakáspiac – építési engedélyek</vt:lpstr>
      <vt:lpstr>Élénkülő lakáscélú hitelezés</vt:lpstr>
      <vt:lpstr>PowerPoint bemutató</vt:lpstr>
      <vt:lpstr>Lakástakarék – hatékony és megtérülő támogatás</vt:lpstr>
      <vt:lpstr>A lakástakarék rendszer pozitív hatásai a gazdaságra</vt:lpstr>
      <vt:lpstr>PowerPoint bemutató</vt:lpstr>
      <vt:lpstr>PowerPoint bemutató</vt:lpstr>
      <vt:lpstr>Élveszületések vs. lakásépítés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Sajtótájékoztató 2016  Dr. Gergely Károly, elnök-vezérigazgató Morafcsik László, Igazgatósági tag,  értékesítési és marketing igazgató Kiss András, ügyviteli igazgató</dc:title>
  <dc:creator>Patzauer Gábor</dc:creator>
  <cp:lastModifiedBy>Patzauer Gábor</cp:lastModifiedBy>
  <cp:revision>23</cp:revision>
  <dcterms:created xsi:type="dcterms:W3CDTF">2016-03-29T10:12:31Z</dcterms:created>
  <dcterms:modified xsi:type="dcterms:W3CDTF">2016-04-06T14:00:07Z</dcterms:modified>
</cp:coreProperties>
</file>