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0" r:id="rId3"/>
    <p:sldId id="267" r:id="rId4"/>
    <p:sldId id="258" r:id="rId5"/>
    <p:sldId id="260" r:id="rId6"/>
    <p:sldId id="261" r:id="rId7"/>
    <p:sldId id="266" r:id="rId8"/>
    <p:sldId id="277" r:id="rId9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403B85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32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27D6DBD8-7F1F-4001-A310-EECA4CC99894}" type="datetimeFigureOut">
              <a:rPr lang="hu-HU"/>
              <a:pPr>
                <a:defRPr/>
              </a:pPr>
              <a:t>2011.11.24.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D69DCB9-61C2-42FF-8F49-286EB27CCA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hu-HU"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57D7BFF5-85CC-4D98-8B53-E793F5CACE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5EAAEE88-40F2-4E31-9376-E69AAB6E692D}" type="slidenum">
              <a:rPr lang="en-GB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1</a:t>
            </a:fld>
            <a:endParaRPr lang="en-GB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hu-HU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666556F7-DD26-41E8-869E-43175C04B120}" type="slidenum">
              <a:rPr lang="en-GB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4</a:t>
            </a:fld>
            <a:endParaRPr lang="en-GB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hu-HU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8E838E7-1C52-4DB9-BCCE-ABA6DDD1A439}" type="slidenum">
              <a:rPr lang="en-GB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5</a:t>
            </a:fld>
            <a:endParaRPr lang="en-GB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hu-HU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pPr marL="428625" lvl="1" indent="-215900" eaLnBrk="1">
              <a:spcAft>
                <a:spcPct val="0"/>
              </a:spcAft>
              <a:buSzPct val="45000"/>
              <a:buFont typeface="Wingdings" pitchFamily="2" charset="2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en-GB" dirty="0" err="1" smtClean="0">
                <a:solidFill>
                  <a:schemeClr val="bg1"/>
                </a:solidFill>
              </a:rPr>
              <a:t>Pilze</a:t>
            </a:r>
            <a:r>
              <a:rPr lang="en-GB" dirty="0" smtClean="0">
                <a:solidFill>
                  <a:schemeClr val="bg1"/>
                </a:solidFill>
              </a:rPr>
              <a:t>-Nagy </a:t>
            </a:r>
            <a:r>
              <a:rPr lang="en-GB" dirty="0" err="1" smtClean="0">
                <a:solidFill>
                  <a:schemeClr val="bg1"/>
                </a:solidFill>
              </a:rPr>
              <a:t>Ldt</a:t>
            </a:r>
            <a:r>
              <a:rPr lang="en-GB" dirty="0" smtClean="0">
                <a:solidFill>
                  <a:schemeClr val="bg1"/>
                </a:solidFill>
              </a:rPr>
              <a:t>. during the project development has established a biogas power plant with 330 kW electric and 400 kW thermal capacity biogas-engine (</a:t>
            </a:r>
            <a:r>
              <a:rPr lang="en-GB" dirty="0" err="1" smtClean="0">
                <a:solidFill>
                  <a:schemeClr val="bg1"/>
                </a:solidFill>
              </a:rPr>
              <a:t>cogen</a:t>
            </a:r>
            <a:r>
              <a:rPr lang="en-GB" dirty="0" smtClean="0">
                <a:solidFill>
                  <a:schemeClr val="bg1"/>
                </a:solidFill>
              </a:rPr>
              <a:t>-set) utilizing agricultural residues.  </a:t>
            </a:r>
          </a:p>
          <a:p>
            <a:pPr marL="428625" lvl="1" indent="-215900" eaLnBrk="1">
              <a:spcAft>
                <a:spcPct val="0"/>
              </a:spcAft>
              <a:buSzPct val="45000"/>
              <a:buFont typeface="Symbol" pitchFamily="18" charset="2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The produced thermal energy will be used in the mushroom – production – facilities.</a:t>
            </a:r>
          </a:p>
          <a:p>
            <a:pPr marL="428625" lvl="1" indent="-215900" eaLnBrk="1">
              <a:spcAft>
                <a:spcPct val="0"/>
              </a:spcAft>
              <a:buSzPct val="45000"/>
              <a:buFont typeface="Symbol" pitchFamily="18" charset="2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en-GB" sz="2800" dirty="0" smtClean="0">
                <a:solidFill>
                  <a:schemeClr val="bg1"/>
                </a:solidFill>
              </a:rPr>
              <a:t>The whole procedure works full – automatically, just the input and output –activities have to be done manually</a:t>
            </a:r>
            <a:r>
              <a:rPr lang="hu-HU" sz="2800" dirty="0" smtClean="0">
                <a:solidFill>
                  <a:schemeClr val="bg1"/>
                </a:solidFill>
              </a:rPr>
              <a:t>.</a:t>
            </a:r>
            <a:endParaRPr lang="hu-H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13F54-6075-4BB4-A917-F99BB67D3DD9}" type="slidenum">
              <a:rPr lang="en-GB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6</a:t>
            </a:fld>
            <a:endParaRPr lang="en-GB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hu-HU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5EBCA8A0-5EFC-40C2-B890-ECE0CD6F320B}" type="slidenum">
              <a:rPr lang="en-GB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7</a:t>
            </a:fld>
            <a:endParaRPr lang="en-GB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hu-HU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81832-A608-4833-81FE-2BF60FEF5B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FB913-971D-4EC0-BB7F-3111EABDCF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14E55-CFFB-4E83-A34A-C57C1ECE2D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EE504-1537-47BA-B57E-5F6D87E3A7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C7BAB-136B-41F3-8FB7-571AB577D2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06BBB-B33C-4B7F-B6B4-E0125FA716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1FB8-079C-476F-83BE-6E2D861BBA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008BF-1382-40D6-A925-B64FB83736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527FD-16B3-4284-9225-7991AE6D49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99D28-9307-49AA-905C-F1298DA551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5B298-1617-4E9C-BF60-239B486B8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2CFB7-B79C-4C4A-BC6F-C466163E41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E918D-8585-46EA-B0D5-0521FA8AAF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  <a:p>
            <a:pPr lvl="4"/>
            <a:r>
              <a:rPr lang="en-GB" smtClean="0"/>
              <a:t>Nyolcadik vázlatszint</a:t>
            </a:r>
          </a:p>
          <a:p>
            <a:pPr lvl="4"/>
            <a:r>
              <a:rPr lang="en-GB" smtClean="0"/>
              <a:t>Kilencedik vázlatszint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01E18F4-9242-4BB6-85CE-263526BE66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45720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91440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137160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182880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430213" indent="-323850" algn="l" defTabSz="449263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49263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itchFamily="18" charset="2"/>
        <a:buChar char="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3813" indent="-215900" algn="l" defTabSz="449263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5613" indent="-214313" algn="l" defTabSz="449263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7413" indent="-215900" algn="l" defTabSz="449263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4613" indent="-2159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1813" indent="-2159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29013" indent="-2159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6213" indent="-2159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253966" y="1422383"/>
            <a:ext cx="9572692" cy="3643338"/>
          </a:xfrm>
        </p:spPr>
        <p:txBody>
          <a:bodyPr/>
          <a:lstStyle/>
          <a:p>
            <a:pPr eaLnBrk="1">
              <a:lnSpc>
                <a:spcPct val="93000"/>
              </a:lnSpc>
              <a:spcBef>
                <a:spcPts val="3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itchFamily="34" charset="0"/>
                <a:cs typeface="Aharoni" pitchFamily="2" charset="-79"/>
              </a:rPr>
              <a:t>A laskagomba termesztés és a biogáz hasznosítás komplex, egymásra épülő termelő és </a:t>
            </a:r>
            <a:r>
              <a:rPr lang="hu-H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itchFamily="34" charset="0"/>
                <a:cs typeface="Aharoni" pitchFamily="2" charset="-79"/>
              </a:rPr>
              <a:t>biohulladék</a:t>
            </a:r>
            <a:r>
              <a:rPr lang="hu-H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itchFamily="34" charset="0"/>
                <a:cs typeface="Aharoni" pitchFamily="2" charset="-79"/>
              </a:rPr>
              <a:t> hasznosító rendszerének bemutatása. </a:t>
            </a:r>
            <a:r>
              <a:rPr lang="hu-HU" sz="3200" b="1" dirty="0" smtClean="0">
                <a:solidFill>
                  <a:srgbClr val="FFFF00"/>
                </a:solidFill>
              </a:rPr>
              <a:t/>
            </a:r>
            <a:br>
              <a:rPr lang="hu-HU" sz="3200" b="1" dirty="0" smtClean="0">
                <a:solidFill>
                  <a:srgbClr val="FFFF00"/>
                </a:solidFill>
              </a:rPr>
            </a:br>
            <a:endParaRPr lang="en-GB" b="1" i="1" dirty="0" smtClean="0">
              <a:solidFill>
                <a:srgbClr val="FFFF00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969000" y="4922838"/>
            <a:ext cx="3390900" cy="155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b="1" i="1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hu-HU" sz="2000" b="1" i="1" dirty="0" smtClean="0">
                <a:solidFill>
                  <a:srgbClr val="FFC000"/>
                </a:solidFill>
              </a:rPr>
              <a:t>Közösségi bioenergia termelés és hasznosítás – tervezés, technológia, tőke” c. konferencia és </a:t>
            </a:r>
            <a:r>
              <a:rPr lang="hu-HU" sz="2000" b="1" i="1" dirty="0" err="1" smtClean="0">
                <a:solidFill>
                  <a:srgbClr val="FFC000"/>
                </a:solidFill>
              </a:rPr>
              <a:t>workshop</a:t>
            </a:r>
            <a:endParaRPr lang="hu-HU" sz="2000" i="1" dirty="0">
              <a:solidFill>
                <a:srgbClr val="FFC0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400675" y="4679950"/>
            <a:ext cx="37798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hu-HU">
              <a:cs typeface="Lucida Sans Unicode" pitchFamily="34" charset="0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396842" y="4922845"/>
            <a:ext cx="3857621" cy="172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b="1" i="1" dirty="0">
              <a:solidFill>
                <a:srgbClr val="000000"/>
              </a:solidFill>
              <a:cs typeface="Lucida Sans Unicode" pitchFamily="34" charset="0"/>
            </a:endParaRP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i="1" dirty="0">
                <a:solidFill>
                  <a:srgbClr val="000000"/>
                </a:solidFill>
                <a:cs typeface="Lucida Sans Unicode" pitchFamily="34" charset="0"/>
              </a:rPr>
              <a:t> </a:t>
            </a:r>
            <a:r>
              <a:rPr lang="hu-HU" sz="2000" b="1" i="1" dirty="0" smtClean="0">
                <a:solidFill>
                  <a:srgbClr val="FFC000"/>
                </a:solidFill>
                <a:cs typeface="Lucida Sans Unicode" pitchFamily="34" charset="0"/>
              </a:rPr>
              <a:t>2011.11.24.</a:t>
            </a:r>
            <a:endParaRPr lang="hu-HU" sz="2000" b="1" i="1" dirty="0" smtClean="0">
              <a:solidFill>
                <a:srgbClr val="FFC000"/>
              </a:solidFill>
              <a:cs typeface="Lucida Sans Unicode" pitchFamily="34" charset="0"/>
            </a:endParaRP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 dirty="0" smtClean="0"/>
              <a:t>Hotel Három Gúnár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 b="1" i="1" dirty="0" smtClean="0">
                <a:solidFill>
                  <a:srgbClr val="FFC000"/>
                </a:solidFill>
                <a:cs typeface="Lucida Sans Unicode" pitchFamily="34" charset="0"/>
              </a:rPr>
              <a:t>Kecskemét</a:t>
            </a:r>
            <a:endParaRPr lang="en-GB" sz="2000" b="1" i="1" dirty="0">
              <a:solidFill>
                <a:srgbClr val="FFC000"/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3B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ím 1"/>
          <p:cNvSpPr>
            <a:spLocks noGrp="1"/>
          </p:cNvSpPr>
          <p:nvPr>
            <p:ph type="title"/>
          </p:nvPr>
        </p:nvSpPr>
        <p:spPr>
          <a:xfrm>
            <a:off x="468313" y="279400"/>
            <a:ext cx="9067800" cy="1258888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 b="1" dirty="0" smtClean="0">
                <a:solidFill>
                  <a:srgbClr val="FFC000"/>
                </a:solidFill>
              </a:rPr>
              <a:t>Biogáz üzemek Kecskeméten</a:t>
            </a:r>
          </a:p>
        </p:txBody>
      </p:sp>
      <p:pic>
        <p:nvPicPr>
          <p:cNvPr id="5124" name="Picture 2" descr="http://kecskemet.hu/doc/kozig0_0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tretch>
            <a:fillRect/>
          </a:stretch>
        </p:blipFill>
        <p:spPr>
          <a:xfrm>
            <a:off x="503238" y="1974751"/>
            <a:ext cx="4457700" cy="4573786"/>
          </a:xfrm>
        </p:spPr>
      </p:pic>
      <p:sp>
        <p:nvSpPr>
          <p:cNvPr id="5122" name="Szöveg helye 3"/>
          <p:cNvSpPr>
            <a:spLocks noGrp="1"/>
          </p:cNvSpPr>
          <p:nvPr>
            <p:ph type="body" sz="half" idx="2"/>
          </p:nvPr>
        </p:nvSpPr>
        <p:spPr>
          <a:xfrm>
            <a:off x="6326188" y="1768475"/>
            <a:ext cx="3429000" cy="4986338"/>
          </a:xfrm>
        </p:spPr>
        <p:txBody>
          <a:bodyPr/>
          <a:lstStyle/>
          <a:p>
            <a:pPr marL="620713" indent="-514350">
              <a:buClr>
                <a:srgbClr val="FFC000"/>
              </a:buClr>
              <a:buSzPct val="100000"/>
              <a:buFont typeface="Arial" charset="0"/>
              <a:buAutoNum type="arabicPeriod"/>
            </a:pPr>
            <a:r>
              <a:rPr lang="hu-HU" sz="2800" dirty="0" err="1" smtClean="0">
                <a:solidFill>
                  <a:schemeClr val="bg1"/>
                </a:solidFill>
                <a:latin typeface="+mj-lt"/>
              </a:rPr>
              <a:t>Pilze-NagyKft</a:t>
            </a:r>
            <a:r>
              <a:rPr lang="hu-HU" sz="2800" dirty="0" smtClean="0">
                <a:solidFill>
                  <a:schemeClr val="bg1"/>
                </a:solidFill>
                <a:latin typeface="+mj-lt"/>
              </a:rPr>
              <a:t>. Mezőgazdasági biogáz üzeme</a:t>
            </a:r>
          </a:p>
          <a:p>
            <a:pPr marL="620713" indent="-514350">
              <a:buClr>
                <a:srgbClr val="FFC000"/>
              </a:buClr>
              <a:buSzPct val="100000"/>
              <a:buFont typeface="Arial" charset="0"/>
              <a:buAutoNum type="arabicPeriod"/>
            </a:pPr>
            <a:r>
              <a:rPr lang="hu-HU" sz="2800" dirty="0" err="1" smtClean="0">
                <a:solidFill>
                  <a:schemeClr val="bg1"/>
                </a:solidFill>
                <a:latin typeface="+mj-lt"/>
              </a:rPr>
              <a:t>Bácsvíz</a:t>
            </a:r>
            <a:r>
              <a:rPr lang="hu-HU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+mj-lt"/>
              </a:rPr>
              <a:t>Zrt</a:t>
            </a:r>
            <a:r>
              <a:rPr lang="hu-HU" sz="2800" dirty="0" smtClean="0">
                <a:solidFill>
                  <a:schemeClr val="bg1"/>
                </a:solidFill>
                <a:latin typeface="+mj-lt"/>
              </a:rPr>
              <a:t>. Szennyvíziszap-gáz telepe</a:t>
            </a:r>
          </a:p>
          <a:p>
            <a:pPr marL="620713" indent="-514350">
              <a:buClr>
                <a:srgbClr val="FFC000"/>
              </a:buClr>
              <a:buSzPct val="100000"/>
              <a:buFont typeface="Arial" charset="0"/>
              <a:buAutoNum type="arabicPeriod"/>
            </a:pPr>
            <a:r>
              <a:rPr lang="hu-HU" sz="2800" dirty="0" err="1" smtClean="0">
                <a:solidFill>
                  <a:schemeClr val="bg1"/>
                </a:solidFill>
                <a:latin typeface="+mj-lt"/>
              </a:rPr>
              <a:t>Ener-G</a:t>
            </a:r>
            <a:r>
              <a:rPr lang="hu-HU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+mj-lt"/>
              </a:rPr>
              <a:t>Zrt</a:t>
            </a:r>
            <a:r>
              <a:rPr lang="hu-HU" sz="2800" dirty="0" smtClean="0">
                <a:solidFill>
                  <a:schemeClr val="bg1"/>
                </a:solidFill>
                <a:latin typeface="+mj-lt"/>
              </a:rPr>
              <a:t>. Depóniagáz telepe</a:t>
            </a:r>
          </a:p>
        </p:txBody>
      </p:sp>
      <p:sp>
        <p:nvSpPr>
          <p:cNvPr id="6" name="Lekerekített téglalap feliratnak 5"/>
          <p:cNvSpPr>
            <a:spLocks noChangeArrowheads="1"/>
          </p:cNvSpPr>
          <p:nvPr/>
        </p:nvSpPr>
        <p:spPr bwMode="auto">
          <a:xfrm>
            <a:off x="1468438" y="-292100"/>
            <a:ext cx="3643312" cy="2500313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hu-HU">
              <a:cs typeface="Lucida Sans Unicode" pitchFamily="34" charset="0"/>
            </a:endParaRPr>
          </a:p>
        </p:txBody>
      </p:sp>
      <p:sp>
        <p:nvSpPr>
          <p:cNvPr id="8" name="Lekerekített téglalap feliratnak 7"/>
          <p:cNvSpPr>
            <a:spLocks noChangeArrowheads="1"/>
          </p:cNvSpPr>
          <p:nvPr/>
        </p:nvSpPr>
        <p:spPr bwMode="auto">
          <a:xfrm>
            <a:off x="2468563" y="1493838"/>
            <a:ext cx="3643312" cy="2500312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hu-HU">
              <a:cs typeface="Lucida Sans Unicode" pitchFamily="34" charset="0"/>
            </a:endParaRPr>
          </a:p>
        </p:txBody>
      </p:sp>
      <p:sp>
        <p:nvSpPr>
          <p:cNvPr id="7" name="Lekerekített téglalap feliratnak 6"/>
          <p:cNvSpPr>
            <a:spLocks noChangeArrowheads="1"/>
          </p:cNvSpPr>
          <p:nvPr/>
        </p:nvSpPr>
        <p:spPr bwMode="auto">
          <a:xfrm>
            <a:off x="3254375" y="1565275"/>
            <a:ext cx="3643313" cy="2500313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hu-HU">
              <a:cs typeface="Lucida Sans Unicode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3B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hu-HU" sz="3600" b="1" dirty="0" smtClean="0">
                <a:solidFill>
                  <a:srgbClr val="FFC000"/>
                </a:solidFill>
              </a:rPr>
              <a:t>A </a:t>
            </a:r>
            <a:r>
              <a:rPr lang="hu-HU" sz="3600" b="1" dirty="0" err="1" smtClean="0">
                <a:solidFill>
                  <a:srgbClr val="FFC000"/>
                </a:solidFill>
              </a:rPr>
              <a:t>Pilze-Nagy</a:t>
            </a:r>
            <a:r>
              <a:rPr lang="hu-HU" sz="3600" b="1" dirty="0" smtClean="0">
                <a:solidFill>
                  <a:srgbClr val="FFC000"/>
                </a:solidFill>
              </a:rPr>
              <a:t> Kft.  </a:t>
            </a:r>
          </a:p>
        </p:txBody>
      </p:sp>
      <p:pic>
        <p:nvPicPr>
          <p:cNvPr id="6" name="ClipArt-elem helye 5" descr="P80 közeli 2 vagott.jpg"/>
          <p:cNvPicPr>
            <a:picLocks noGrp="1" noChangeAspect="1"/>
          </p:cNvPicPr>
          <p:nvPr>
            <p:ph type="clipArt"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3238" y="2032794"/>
            <a:ext cx="3675869" cy="3675869"/>
          </a:xfrm>
        </p:spPr>
      </p:pic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4397370" y="1779573"/>
            <a:ext cx="5429288" cy="5000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spcAft>
                <a:spcPts val="600"/>
              </a:spcAft>
              <a:buFont typeface="Wingdings" pitchFamily="2" charset="2"/>
              <a:buChar char="v"/>
            </a:pPr>
            <a:r>
              <a:rPr lang="hu-HU" dirty="0" smtClean="0">
                <a:solidFill>
                  <a:srgbClr val="FFC000"/>
                </a:solidFill>
              </a:rPr>
              <a:t>Tevékenység:</a:t>
            </a:r>
          </a:p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hu-HU" dirty="0" smtClean="0"/>
              <a:t>	Laskagomba termesztés</a:t>
            </a:r>
          </a:p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hu-HU" dirty="0" smtClean="0"/>
              <a:t>	Laskagomba termesztési táptalaj nagyüzemi </a:t>
            </a:r>
          </a:p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hu-HU" dirty="0" smtClean="0"/>
              <a:t>	előállítása</a:t>
            </a:r>
          </a:p>
          <a:p>
            <a:pPr eaLnBrk="1">
              <a:lnSpc>
                <a:spcPct val="100000"/>
              </a:lnSpc>
            </a:pPr>
            <a:r>
              <a:rPr lang="hu-HU" dirty="0" smtClean="0"/>
              <a:t>	Kereskedelem</a:t>
            </a:r>
          </a:p>
          <a:p>
            <a:pPr eaLnBrk="1">
              <a:lnSpc>
                <a:spcPct val="100000"/>
              </a:lnSpc>
            </a:pPr>
            <a:endParaRPr lang="hu-HU" dirty="0" smtClean="0"/>
          </a:p>
          <a:p>
            <a:pPr eaLnBrk="1">
              <a:spcAft>
                <a:spcPts val="600"/>
              </a:spcAft>
              <a:buFont typeface="Wingdings" pitchFamily="2" charset="2"/>
              <a:buChar char="v"/>
            </a:pPr>
            <a:r>
              <a:rPr lang="hu-HU" dirty="0" smtClean="0">
                <a:solidFill>
                  <a:srgbClr val="FFC000"/>
                </a:solidFill>
              </a:rPr>
              <a:t>Telephely: </a:t>
            </a:r>
          </a:p>
          <a:p>
            <a:pPr eaLnBrk="1"/>
            <a:r>
              <a:rPr lang="hu-HU" dirty="0" smtClean="0"/>
              <a:t>	Kecskeméttől Északra, 30 000 m</a:t>
            </a:r>
            <a:r>
              <a:rPr lang="hu-HU" baseline="30000" dirty="0" smtClean="0"/>
              <a:t>2</a:t>
            </a:r>
            <a:r>
              <a:rPr lang="hu-HU" dirty="0" smtClean="0"/>
              <a:t> termesztő</a:t>
            </a:r>
          </a:p>
          <a:p>
            <a:pPr eaLnBrk="1"/>
            <a:r>
              <a:rPr lang="hu-HU" dirty="0" smtClean="0"/>
              <a:t>	 felület</a:t>
            </a:r>
          </a:p>
          <a:p>
            <a:pPr eaLnBrk="1"/>
            <a:endParaRPr lang="hu-HU" dirty="0" smtClean="0">
              <a:solidFill>
                <a:srgbClr val="FFC000"/>
              </a:solidFill>
            </a:endParaRPr>
          </a:p>
          <a:p>
            <a:pPr eaLnBrk="1">
              <a:spcAft>
                <a:spcPts val="600"/>
              </a:spcAft>
              <a:buFont typeface="Wingdings" pitchFamily="2" charset="2"/>
              <a:buChar char="v"/>
            </a:pPr>
            <a:r>
              <a:rPr lang="hu-HU" dirty="0" smtClean="0">
                <a:solidFill>
                  <a:srgbClr val="FFC000"/>
                </a:solidFill>
              </a:rPr>
              <a:t>Foglalkoztatottak: </a:t>
            </a:r>
          </a:p>
          <a:p>
            <a:pPr eaLnBrk="1"/>
            <a:r>
              <a:rPr lang="hu-HU" dirty="0" smtClean="0"/>
              <a:t>	50 fő</a:t>
            </a:r>
          </a:p>
          <a:p>
            <a:pPr eaLnBrk="1"/>
            <a:endParaRPr lang="hu-HU" dirty="0" smtClean="0"/>
          </a:p>
          <a:p>
            <a:pPr eaLnBrk="1">
              <a:spcAft>
                <a:spcPts val="600"/>
              </a:spcAft>
              <a:buFont typeface="Wingdings" pitchFamily="2" charset="2"/>
              <a:buChar char="v"/>
            </a:pPr>
            <a:r>
              <a:rPr lang="hu-HU" dirty="0" smtClean="0">
                <a:solidFill>
                  <a:srgbClr val="FFC000"/>
                </a:solidFill>
              </a:rPr>
              <a:t>Gazdasági forma: </a:t>
            </a:r>
          </a:p>
          <a:p>
            <a:pPr eaLnBrk="1"/>
            <a:r>
              <a:rPr lang="hu-HU" dirty="0" smtClean="0"/>
              <a:t>	Kft., egyéni vállalkozásból alakult át 1996-ban.</a:t>
            </a:r>
          </a:p>
          <a:p>
            <a:pPr marL="860425" lvl="1" indent="-285750" hangingPunct="0"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75000"/>
              <a:buFont typeface="Wingdings" pitchFamily="2" charset="2"/>
              <a:buNone/>
              <a:tabLst>
                <a:tab pos="860425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</a:tabLst>
            </a:pPr>
            <a:endParaRPr lang="en-GB" sz="2800" dirty="0">
              <a:solidFill>
                <a:srgbClr val="000000"/>
              </a:solidFill>
              <a:cs typeface="Lucida Sans Unicode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779463"/>
            <a:ext cx="9070975" cy="100012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 b="1" dirty="0" smtClean="0">
                <a:solidFill>
                  <a:srgbClr val="FFC000"/>
                </a:solidFill>
              </a:rPr>
              <a:t>Problémák</a:t>
            </a:r>
            <a:endParaRPr lang="en-GB" sz="3600" b="1" dirty="0" smtClean="0">
              <a:solidFill>
                <a:srgbClr val="FFC000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0975" cy="4899025"/>
          </a:xfrm>
        </p:spPr>
        <p:txBody>
          <a:bodyPr anchor="ctr"/>
          <a:lstStyle/>
          <a:p>
            <a:pPr eaLnBrk="1">
              <a:buClr>
                <a:schemeClr val="bg1"/>
              </a:buClr>
              <a:buFont typeface="Wingdings" pitchFamily="2" charset="2"/>
              <a:buChar char="v"/>
            </a:pPr>
            <a:r>
              <a:rPr lang="hu-HU" dirty="0" smtClean="0">
                <a:solidFill>
                  <a:schemeClr val="bg1"/>
                </a:solidFill>
              </a:rPr>
              <a:t>Az energiaárak emelkedésével folyamatosan növekszik a laskagomba-termesztés költsége. </a:t>
            </a:r>
          </a:p>
          <a:p>
            <a:pPr eaLnBrk="1">
              <a:buClr>
                <a:schemeClr val="bg1"/>
              </a:buClr>
              <a:buFont typeface="Wingdings" pitchFamily="2" charset="2"/>
              <a:buChar char="v"/>
            </a:pPr>
            <a:r>
              <a:rPr lang="hu-HU" dirty="0" smtClean="0">
                <a:solidFill>
                  <a:schemeClr val="bg1"/>
                </a:solidFill>
              </a:rPr>
              <a:t>Jelentős a mezőgazdasági szerves hulladékok mennyisége.</a:t>
            </a:r>
          </a:p>
          <a:p>
            <a:pPr eaLnBrk="1">
              <a:buClr>
                <a:schemeClr val="bg1"/>
              </a:buClr>
              <a:buFont typeface="Wingdings" pitchFamily="2" charset="2"/>
              <a:buChar char="v"/>
            </a:pPr>
            <a:r>
              <a:rPr lang="hu-HU" dirty="0" smtClean="0">
                <a:solidFill>
                  <a:schemeClr val="bg1"/>
                </a:solidFill>
              </a:rPr>
              <a:t>Szigorodó energetikai és környezetvédelmi szabályozás.</a:t>
            </a:r>
          </a:p>
          <a:p>
            <a:pPr eaLnBrk="1">
              <a:buClr>
                <a:schemeClr val="bg1"/>
              </a:buClr>
              <a:buFont typeface="Wingdings" pitchFamily="2" charset="2"/>
              <a:buChar char="v"/>
            </a:pPr>
            <a:r>
              <a:rPr lang="hu-HU" dirty="0" smtClean="0">
                <a:solidFill>
                  <a:schemeClr val="bg1"/>
                </a:solidFill>
              </a:rPr>
              <a:t>Intenzív mezőgazdasági termelés negatív hatásai.</a:t>
            </a:r>
          </a:p>
          <a:p>
            <a:pPr eaLnBrk="1">
              <a:buClr>
                <a:schemeClr val="bg1"/>
              </a:buClr>
              <a:buFont typeface="Wingdings" pitchFamily="2" charset="2"/>
              <a:buChar char="v"/>
            </a:pPr>
            <a:endParaRPr lang="hu-H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 b="1" dirty="0" smtClean="0">
                <a:solidFill>
                  <a:srgbClr val="FFC000"/>
                </a:solidFill>
              </a:rPr>
              <a:t>A biogáz üzem mérete</a:t>
            </a:r>
            <a:endParaRPr lang="en-GB" sz="3600" b="1" dirty="0" smtClean="0">
              <a:solidFill>
                <a:srgbClr val="FFC0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3966" y="5422911"/>
            <a:ext cx="9572692" cy="1714512"/>
          </a:xfrm>
        </p:spPr>
        <p:txBody>
          <a:bodyPr anchor="ctr"/>
          <a:lstStyle/>
          <a:p>
            <a:pPr marL="428625" lvl="1" indent="-215900" algn="ctr" eaLnBrk="1">
              <a:spcAft>
                <a:spcPct val="0"/>
              </a:spcAft>
              <a:buSzPct val="45000"/>
              <a:buFont typeface="Wingdings" pitchFamily="2" charset="2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Beépített kapacitás: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330 kW </a:t>
            </a:r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villamos és 4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 kW </a:t>
            </a:r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hőenergia.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28625" lvl="1" indent="-215900" eaLnBrk="1">
              <a:spcAft>
                <a:spcPct val="0"/>
              </a:spcAft>
              <a:buSzPct val="45000"/>
              <a:buFont typeface="Wingdings" pitchFamily="2" charset="2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3B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 b="1" dirty="0" smtClean="0">
                <a:solidFill>
                  <a:srgbClr val="FFC000"/>
                </a:solidFill>
              </a:rPr>
              <a:t>A </a:t>
            </a:r>
            <a:r>
              <a:rPr lang="hu-HU" sz="3600" b="1" dirty="0" err="1" smtClean="0">
                <a:solidFill>
                  <a:srgbClr val="FFC000"/>
                </a:solidFill>
              </a:rPr>
              <a:t>Pilze-Nagy</a:t>
            </a:r>
            <a:r>
              <a:rPr lang="hu-HU" sz="3600" b="1" dirty="0" smtClean="0">
                <a:solidFill>
                  <a:srgbClr val="FFC000"/>
                </a:solidFill>
              </a:rPr>
              <a:t> Kft. biogáz üzeme számokban</a:t>
            </a:r>
            <a:endParaRPr lang="en-GB" sz="3600" b="1" dirty="0" smtClean="0">
              <a:solidFill>
                <a:srgbClr val="FFC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96842" y="1565259"/>
            <a:ext cx="9070975" cy="5397500"/>
          </a:xfrm>
        </p:spPr>
        <p:txBody>
          <a:bodyPr anchor="ctr"/>
          <a:lstStyle/>
          <a:p>
            <a:pPr marL="860425" lvl="1" eaLnBrk="1">
              <a:spcAft>
                <a:spcPts val="1425"/>
              </a:spcAft>
              <a:buClr>
                <a:srgbClr val="FFC000"/>
              </a:buClr>
              <a:buFont typeface="Wingdings" pitchFamily="2" charset="2"/>
              <a:buChar char="v"/>
              <a:tabLst>
                <a:tab pos="860425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</a:tabLst>
            </a:pPr>
            <a:r>
              <a:rPr lang="hu-HU" sz="2400" dirty="0" smtClean="0">
                <a:solidFill>
                  <a:srgbClr val="FFC000"/>
                </a:solidFill>
              </a:rPr>
              <a:t>Alapanyagok</a:t>
            </a:r>
            <a:r>
              <a:rPr lang="en-US" sz="2400" dirty="0" smtClean="0">
                <a:solidFill>
                  <a:srgbClr val="FFC000"/>
                </a:solidFill>
              </a:rPr>
              <a:t>: </a:t>
            </a:r>
          </a:p>
          <a:p>
            <a:pPr marL="1292225" lvl="2" eaLnBrk="1">
              <a:spcAft>
                <a:spcPts val="1425"/>
              </a:spcAft>
              <a:buClr>
                <a:srgbClr val="FFC000"/>
              </a:buClr>
              <a:buFont typeface="Wingdings" pitchFamily="2" charset="2"/>
              <a:buChar char="v"/>
              <a:tabLst>
                <a:tab pos="860425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</a:tabLst>
            </a:pPr>
            <a:r>
              <a:rPr lang="hu-HU" sz="2000" dirty="0" smtClean="0">
                <a:solidFill>
                  <a:schemeClr val="bg1"/>
                </a:solidFill>
              </a:rPr>
              <a:t>Mezőgazdasági hulladékok</a:t>
            </a:r>
            <a:r>
              <a:rPr lang="en-US" sz="2000" dirty="0" smtClean="0">
                <a:solidFill>
                  <a:schemeClr val="bg1"/>
                </a:solidFill>
              </a:rPr>
              <a:t>: 3200 </a:t>
            </a:r>
            <a:r>
              <a:rPr lang="hu-HU" sz="2000" dirty="0" smtClean="0">
                <a:solidFill>
                  <a:schemeClr val="bg1"/>
                </a:solidFill>
              </a:rPr>
              <a:t>tonna letermett laskagomba táptalaj</a:t>
            </a:r>
            <a:r>
              <a:rPr lang="en-US" sz="2000" dirty="0" smtClean="0">
                <a:solidFill>
                  <a:schemeClr val="bg1"/>
                </a:solidFill>
              </a:rPr>
              <a:t>, 4000 to</a:t>
            </a:r>
            <a:r>
              <a:rPr lang="hu-HU" sz="2000" dirty="0" err="1" smtClean="0">
                <a:solidFill>
                  <a:schemeClr val="bg1"/>
                </a:solidFill>
              </a:rPr>
              <a:t>nna</a:t>
            </a:r>
            <a:r>
              <a:rPr lang="hu-HU" sz="2000" dirty="0" smtClean="0">
                <a:solidFill>
                  <a:schemeClr val="bg1"/>
                </a:solidFill>
              </a:rPr>
              <a:t> konzervgyári kukorica </a:t>
            </a:r>
            <a:r>
              <a:rPr lang="hu-HU" sz="2000" dirty="0" smtClean="0">
                <a:solidFill>
                  <a:schemeClr val="bg1"/>
                </a:solidFill>
              </a:rPr>
              <a:t>hulladék, darált szalma, szőlőtörköly, </a:t>
            </a:r>
            <a:r>
              <a:rPr lang="hu-HU" sz="2000" dirty="0" err="1" smtClean="0">
                <a:solidFill>
                  <a:schemeClr val="bg1"/>
                </a:solidFill>
              </a:rPr>
              <a:t>slempe</a:t>
            </a:r>
            <a:r>
              <a:rPr lang="hu-HU" sz="2000" dirty="0" smtClean="0">
                <a:solidFill>
                  <a:schemeClr val="bg1"/>
                </a:solidFill>
              </a:rPr>
              <a:t>, pálmazsír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860425" lvl="1" eaLnBrk="1">
              <a:spcAft>
                <a:spcPts val="1425"/>
              </a:spcAft>
              <a:buClr>
                <a:srgbClr val="FFC000"/>
              </a:buClr>
              <a:buFont typeface="Wingdings" pitchFamily="2" charset="2"/>
              <a:buChar char="v"/>
              <a:tabLst>
                <a:tab pos="860425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</a:tabLst>
            </a:pPr>
            <a:r>
              <a:rPr lang="hu-HU" sz="2400" dirty="0" smtClean="0">
                <a:solidFill>
                  <a:srgbClr val="FFC000"/>
                </a:solidFill>
              </a:rPr>
              <a:t>Termékek</a:t>
            </a:r>
            <a:r>
              <a:rPr lang="en-US" sz="2400" dirty="0" smtClean="0">
                <a:solidFill>
                  <a:srgbClr val="FFC000"/>
                </a:solidFill>
              </a:rPr>
              <a:t>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marL="1292225" lvl="2" eaLnBrk="1">
              <a:spcAft>
                <a:spcPts val="1425"/>
              </a:spcAft>
              <a:buClr>
                <a:srgbClr val="FFC000"/>
              </a:buClr>
              <a:buFont typeface="Wingdings" pitchFamily="2" charset="2"/>
              <a:buChar char="v"/>
              <a:tabLst>
                <a:tab pos="860425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</a:tabLst>
            </a:pPr>
            <a:r>
              <a:rPr lang="hu-HU" sz="2000" dirty="0" smtClean="0">
                <a:solidFill>
                  <a:schemeClr val="bg1"/>
                </a:solidFill>
              </a:rPr>
              <a:t>Termelt biogáz</a:t>
            </a:r>
            <a:r>
              <a:rPr lang="en-US" sz="2000" dirty="0" smtClean="0">
                <a:solidFill>
                  <a:schemeClr val="bg1"/>
                </a:solidFill>
              </a:rPr>
              <a:t>: 1 230 188 m</a:t>
            </a:r>
            <a:r>
              <a:rPr lang="en-US" sz="2000" baseline="33000" dirty="0" smtClean="0">
                <a:solidFill>
                  <a:schemeClr val="bg1"/>
                </a:solidFill>
              </a:rPr>
              <a:t>3 </a:t>
            </a:r>
            <a:r>
              <a:rPr lang="hu-HU" sz="2000" dirty="0" smtClean="0">
                <a:solidFill>
                  <a:schemeClr val="bg1"/>
                </a:solidFill>
              </a:rPr>
              <a:t> /év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1292225" lvl="2" eaLnBrk="1">
              <a:spcAft>
                <a:spcPts val="1425"/>
              </a:spcAft>
              <a:buClr>
                <a:srgbClr val="FFC000"/>
              </a:buClr>
              <a:buFont typeface="Wingdings" pitchFamily="2" charset="2"/>
              <a:buChar char="v"/>
              <a:tabLst>
                <a:tab pos="860425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</a:tabLst>
            </a:pPr>
            <a:r>
              <a:rPr lang="hu-HU" sz="2000" dirty="0" smtClean="0">
                <a:solidFill>
                  <a:schemeClr val="bg1"/>
                </a:solidFill>
              </a:rPr>
              <a:t>Elektromos energia</a:t>
            </a:r>
            <a:r>
              <a:rPr lang="en-US" sz="2000" dirty="0" smtClean="0">
                <a:solidFill>
                  <a:schemeClr val="bg1"/>
                </a:solidFill>
              </a:rPr>
              <a:t>: 2 580 </a:t>
            </a:r>
            <a:r>
              <a:rPr lang="en-US" sz="2000" dirty="0" err="1" smtClean="0">
                <a:solidFill>
                  <a:schemeClr val="bg1"/>
                </a:solidFill>
              </a:rPr>
              <a:t>MWh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hu-HU" sz="2000" dirty="0" smtClean="0">
                <a:solidFill>
                  <a:schemeClr val="bg1"/>
                </a:solidFill>
              </a:rPr>
              <a:t>/év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</a:p>
          <a:p>
            <a:pPr marL="1292225" lvl="2" eaLnBrk="1">
              <a:spcAft>
                <a:spcPts val="1425"/>
              </a:spcAft>
              <a:buClr>
                <a:srgbClr val="FFC000"/>
              </a:buClr>
              <a:buFont typeface="Wingdings" pitchFamily="2" charset="2"/>
              <a:buChar char="v"/>
              <a:tabLst>
                <a:tab pos="860425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</a:tabLst>
            </a:pPr>
            <a:r>
              <a:rPr lang="hu-HU" sz="2000" dirty="0" smtClean="0">
                <a:solidFill>
                  <a:schemeClr val="bg1"/>
                </a:solidFill>
              </a:rPr>
              <a:t>Hasznosítható hőenergia</a:t>
            </a:r>
            <a:r>
              <a:rPr lang="en-US" sz="2000" dirty="0" smtClean="0">
                <a:solidFill>
                  <a:schemeClr val="bg1"/>
                </a:solidFill>
              </a:rPr>
              <a:t>: 2 658 </a:t>
            </a:r>
            <a:r>
              <a:rPr lang="en-US" sz="2000" dirty="0" err="1" smtClean="0">
                <a:solidFill>
                  <a:schemeClr val="bg1"/>
                </a:solidFill>
              </a:rPr>
              <a:t>MWh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hu-HU" sz="2000" dirty="0" smtClean="0">
                <a:solidFill>
                  <a:schemeClr val="bg1"/>
                </a:solidFill>
              </a:rPr>
              <a:t>/év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1292225" lvl="2" eaLnBrk="1">
              <a:spcAft>
                <a:spcPts val="1425"/>
              </a:spcAft>
              <a:buClr>
                <a:srgbClr val="FFC000"/>
              </a:buClr>
              <a:buFont typeface="Wingdings" pitchFamily="2" charset="2"/>
              <a:buChar char="v"/>
              <a:tabLst>
                <a:tab pos="860425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</a:tabLst>
            </a:pPr>
            <a:r>
              <a:rPr lang="hu-HU" sz="2000" dirty="0" smtClean="0">
                <a:solidFill>
                  <a:schemeClr val="bg1"/>
                </a:solidFill>
              </a:rPr>
              <a:t>Kierjedt </a:t>
            </a:r>
            <a:r>
              <a:rPr lang="hu-HU" sz="2000" dirty="0" err="1" smtClean="0">
                <a:solidFill>
                  <a:schemeClr val="bg1"/>
                </a:solidFill>
              </a:rPr>
              <a:t>fermentlé</a:t>
            </a:r>
            <a:r>
              <a:rPr lang="en-US" sz="2000" dirty="0" smtClean="0">
                <a:solidFill>
                  <a:schemeClr val="bg1"/>
                </a:solidFill>
              </a:rPr>
              <a:t>: 12 814 m</a:t>
            </a:r>
            <a:r>
              <a:rPr lang="en-US" sz="2000" baseline="33000" dirty="0" smtClean="0">
                <a:solidFill>
                  <a:schemeClr val="bg1"/>
                </a:solidFill>
              </a:rPr>
              <a:t>3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hu-HU" sz="2000" dirty="0" smtClean="0">
                <a:solidFill>
                  <a:schemeClr val="bg1"/>
                </a:solidFill>
              </a:rPr>
              <a:t>/év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860425" lvl="1" eaLnBrk="1">
              <a:spcAft>
                <a:spcPts val="1425"/>
              </a:spcAft>
              <a:buClr>
                <a:srgbClr val="FFC000"/>
              </a:buClr>
              <a:buFont typeface="Wingdings" pitchFamily="2" charset="2"/>
              <a:buChar char="v"/>
              <a:tabLst>
                <a:tab pos="860425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</a:tabLst>
            </a:pPr>
            <a:r>
              <a:rPr lang="hu-HU" sz="2400" dirty="0" smtClean="0">
                <a:solidFill>
                  <a:srgbClr val="FFC000"/>
                </a:solidFill>
              </a:rPr>
              <a:t>Beruházási költség</a:t>
            </a:r>
            <a:r>
              <a:rPr lang="en-US" sz="2400" dirty="0" smtClean="0">
                <a:solidFill>
                  <a:srgbClr val="FFC000"/>
                </a:solidFill>
              </a:rPr>
              <a:t>: </a:t>
            </a:r>
            <a:r>
              <a:rPr lang="en-US" sz="2400" dirty="0" smtClean="0">
                <a:solidFill>
                  <a:schemeClr val="bg1"/>
                </a:solidFill>
              </a:rPr>
              <a:t>350 M Ft  (1,4 M Euro)</a:t>
            </a:r>
          </a:p>
          <a:p>
            <a:pPr marL="860425" lvl="1" eaLnBrk="1">
              <a:spcAft>
                <a:spcPts val="1425"/>
              </a:spcAft>
              <a:buClr>
                <a:srgbClr val="FFC000"/>
              </a:buClr>
              <a:buFont typeface="Wingdings" pitchFamily="2" charset="2"/>
              <a:buChar char="v"/>
              <a:tabLst>
                <a:tab pos="860425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</a:tabLst>
            </a:pPr>
            <a:r>
              <a:rPr lang="hu-HU" sz="2400" dirty="0" smtClean="0">
                <a:solidFill>
                  <a:srgbClr val="FFC000"/>
                </a:solidFill>
              </a:rPr>
              <a:t>Támogatás:</a:t>
            </a:r>
            <a:r>
              <a:rPr lang="hu-HU" sz="2400" dirty="0" smtClean="0">
                <a:solidFill>
                  <a:schemeClr val="bg1"/>
                </a:solidFill>
              </a:rPr>
              <a:t> KIOP </a:t>
            </a:r>
            <a:r>
              <a:rPr lang="en-US" sz="2400" dirty="0" smtClean="0">
                <a:solidFill>
                  <a:schemeClr val="bg1"/>
                </a:solidFill>
              </a:rPr>
              <a:t>33%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93713"/>
            <a:ext cx="9070975" cy="1000125"/>
          </a:xfrm>
        </p:spPr>
        <p:txBody>
          <a:bodyPr/>
          <a:lstStyle/>
          <a:p>
            <a:pPr eaLnBrk="1"/>
            <a:r>
              <a:rPr lang="hu-H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szalmában eltárolt napenergia felhasználásának komplex rendszere</a:t>
            </a:r>
            <a:endParaRPr lang="en-US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18" y="5208597"/>
            <a:ext cx="9070975" cy="1785950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Font typeface="Wingdings" pitchFamily="2" charset="2"/>
              <a:buNone/>
            </a:pPr>
            <a:r>
              <a:rPr lang="hu-H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Tradicionális eljárás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leszecskázott szalma visszakerül a talajba, aminek lebontása több évet vesz igénybe és csak mint tápanyag-utánpótlásból származó árbevétellel számolhatunk. 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>
              <a:spcAft>
                <a:spcPct val="0"/>
              </a:spcAft>
              <a:buFont typeface="Wingdings" pitchFamily="2" charset="2"/>
              <a:buNone/>
            </a:pPr>
            <a:r>
              <a:rPr lang="hu-H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szalma többszintű hasznosításával </a:t>
            </a:r>
            <a:r>
              <a:rPr lang="hu-H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fenntartható mezőgazdasági termelést alakíthatjuk ki.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825470" y="1922449"/>
          <a:ext cx="8501122" cy="293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8826"/>
                <a:gridCol w="2286016"/>
                <a:gridCol w="2714644"/>
                <a:gridCol w="15716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noProof="0" dirty="0" err="1" smtClean="0">
                          <a:solidFill>
                            <a:srgbClr val="FFC000"/>
                          </a:solidFill>
                        </a:rPr>
                        <a:t>Biokonverziós</a:t>
                      </a:r>
                      <a:r>
                        <a:rPr lang="hu-HU" noProof="0" dirty="0" smtClean="0">
                          <a:solidFill>
                            <a:srgbClr val="FFC000"/>
                          </a:solidFill>
                        </a:rPr>
                        <a:t> ráta</a:t>
                      </a:r>
                      <a:endParaRPr lang="en-US" noProof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noProof="0" dirty="0" smtClean="0">
                          <a:solidFill>
                            <a:srgbClr val="FFC000"/>
                          </a:solidFill>
                        </a:rPr>
                        <a:t>Technológia</a:t>
                      </a:r>
                      <a:endParaRPr lang="en-US" noProof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noProof="0" dirty="0" smtClean="0">
                          <a:solidFill>
                            <a:srgbClr val="FFC000"/>
                          </a:solidFill>
                        </a:rPr>
                        <a:t>Termék</a:t>
                      </a:r>
                      <a:endParaRPr lang="en-US" noProof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noProof="0" dirty="0" smtClean="0">
                          <a:solidFill>
                            <a:srgbClr val="FFC000"/>
                          </a:solidFill>
                        </a:rPr>
                        <a:t>Időtartam</a:t>
                      </a:r>
                      <a:endParaRPr lang="en-US" noProof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Biomass</a:t>
                      </a:r>
                      <a:r>
                        <a:rPr lang="hu-HU" noProof="0" dirty="0" err="1" smtClean="0"/>
                        <a:t>za</a:t>
                      </a:r>
                      <a:r>
                        <a:rPr lang="hu-HU" noProof="0" dirty="0" smtClean="0"/>
                        <a:t> </a:t>
                      </a:r>
                      <a:r>
                        <a:rPr lang="en-US" noProof="0" dirty="0" smtClean="0"/>
                        <a:t> </a:t>
                      </a:r>
                      <a:r>
                        <a:rPr lang="hu-HU" noProof="0" dirty="0" smtClean="0"/>
                        <a:t>(</a:t>
                      </a:r>
                      <a:r>
                        <a:rPr lang="en-US" noProof="0" dirty="0" smtClean="0"/>
                        <a:t>100% </a:t>
                      </a:r>
                      <a:r>
                        <a:rPr lang="hu-HU" noProof="0" dirty="0" smtClean="0"/>
                        <a:t>szolár</a:t>
                      </a:r>
                      <a:r>
                        <a:rPr lang="hu-HU" baseline="0" noProof="0" dirty="0" smtClean="0"/>
                        <a:t> energia)</a:t>
                      </a:r>
                      <a:r>
                        <a:rPr lang="en-US" noProof="0" dirty="0" smtClean="0"/>
                        <a:t> </a:t>
                      </a:r>
                      <a:endParaRPr lang="en-US" noProof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noProof="0" dirty="0" smtClean="0"/>
                        <a:t>Gabonatermesztés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noProof="0" dirty="0" smtClean="0"/>
                        <a:t>Szalma</a:t>
                      </a:r>
                      <a:r>
                        <a:rPr lang="en-US" baseline="0" noProof="0" dirty="0" smtClean="0"/>
                        <a:t> – </a:t>
                      </a:r>
                      <a:r>
                        <a:rPr lang="hu-HU" baseline="0" noProof="0" dirty="0" smtClean="0"/>
                        <a:t>Mezőgazdasági melléktermék</a:t>
                      </a:r>
                      <a:r>
                        <a:rPr lang="en-US" noProof="0" dirty="0" err="1" smtClean="0"/>
                        <a:t>uct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noProof="0" dirty="0" smtClean="0"/>
                        <a:t>&lt; 1 </a:t>
                      </a:r>
                      <a:r>
                        <a:rPr lang="hu-HU" baseline="0" noProof="0" dirty="0" smtClean="0"/>
                        <a:t>év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20%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noProof="0" dirty="0" smtClean="0"/>
                        <a:t>Gombatermesztés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noProof="0" dirty="0" smtClean="0"/>
                        <a:t>Friss laskagomba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~ 50-60 </a:t>
                      </a:r>
                      <a:r>
                        <a:rPr lang="hu-HU" noProof="0" dirty="0" smtClean="0"/>
                        <a:t>nap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</a:t>
                      </a:r>
                      <a:r>
                        <a:rPr lang="hu-HU" noProof="0" dirty="0" smtClean="0"/>
                        <a:t>-30</a:t>
                      </a:r>
                      <a:r>
                        <a:rPr lang="en-US" noProof="0" dirty="0" smtClean="0"/>
                        <a:t>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noProof="0" dirty="0" smtClean="0"/>
                        <a:t>Biogáz előállítás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noProof="0" dirty="0" smtClean="0"/>
                        <a:t>Megújuló energia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~ 40-50 </a:t>
                      </a:r>
                      <a:r>
                        <a:rPr lang="hu-HU" noProof="0" dirty="0" smtClean="0"/>
                        <a:t>nap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36%</a:t>
                      </a:r>
                    </a:p>
                    <a:p>
                      <a:r>
                        <a:rPr lang="en-US" noProof="0" dirty="0" smtClean="0"/>
                        <a:t>24%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noProof="0" dirty="0" smtClean="0"/>
                        <a:t>Talajművelés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noProof="0" dirty="0" smtClean="0"/>
                        <a:t>Tápanyag-utánpótlás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noProof="0" dirty="0" smtClean="0"/>
                        <a:t>&lt; 1 </a:t>
                      </a:r>
                      <a:r>
                        <a:rPr lang="hu-HU" baseline="0" noProof="0" dirty="0" smtClean="0"/>
                        <a:t>év</a:t>
                      </a:r>
                      <a:endParaRPr lang="en-US" baseline="0" noProof="0" dirty="0" smtClean="0"/>
                    </a:p>
                    <a:p>
                      <a:r>
                        <a:rPr lang="en-US" noProof="0" dirty="0" smtClean="0"/>
                        <a:t>~ 2-3 </a:t>
                      </a:r>
                      <a:r>
                        <a:rPr lang="hu-HU" noProof="0" dirty="0" smtClean="0"/>
                        <a:t>év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kerekített téglalap feliratnak 5"/>
          <p:cNvSpPr/>
          <p:nvPr/>
        </p:nvSpPr>
        <p:spPr bwMode="auto">
          <a:xfrm>
            <a:off x="6111882" y="3494085"/>
            <a:ext cx="1214446" cy="571504"/>
          </a:xfrm>
          <a:prstGeom prst="wedgeRoundRectCallou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Lekerekített téglalap feliratnak 6"/>
          <p:cNvSpPr/>
          <p:nvPr/>
        </p:nvSpPr>
        <p:spPr bwMode="auto">
          <a:xfrm>
            <a:off x="5897568" y="4065589"/>
            <a:ext cx="1214446" cy="571504"/>
          </a:xfrm>
          <a:prstGeom prst="wedgeRoundRectCallou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183320" y="3565523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Árbevétel 3</a:t>
            </a:r>
            <a:endParaRPr lang="hu-HU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969006" y="4065589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Árbevétel 4</a:t>
            </a:r>
            <a:endParaRPr lang="hu-HU" sz="1600" dirty="0"/>
          </a:p>
        </p:txBody>
      </p:sp>
      <p:sp>
        <p:nvSpPr>
          <p:cNvPr id="11" name="Lekerekített téglalap feliratnak 10"/>
          <p:cNvSpPr/>
          <p:nvPr/>
        </p:nvSpPr>
        <p:spPr bwMode="auto">
          <a:xfrm>
            <a:off x="6326196" y="2208201"/>
            <a:ext cx="1214446" cy="571504"/>
          </a:xfrm>
          <a:prstGeom prst="wedgeRoundRectCallou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183320" y="2779705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Income</a:t>
            </a:r>
            <a:r>
              <a:rPr lang="hu-HU" sz="1600" dirty="0" smtClean="0"/>
              <a:t> 1</a:t>
            </a:r>
            <a:endParaRPr lang="hu-HU" sz="1600" dirty="0"/>
          </a:p>
        </p:txBody>
      </p:sp>
      <p:sp>
        <p:nvSpPr>
          <p:cNvPr id="5" name="Lekerekített téglalap feliratnak 4"/>
          <p:cNvSpPr/>
          <p:nvPr/>
        </p:nvSpPr>
        <p:spPr bwMode="auto">
          <a:xfrm>
            <a:off x="6254758" y="2851143"/>
            <a:ext cx="1214446" cy="571504"/>
          </a:xfrm>
          <a:prstGeom prst="wedgeRoundRectCallou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397634" y="2208201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Árbevétel1</a:t>
            </a:r>
            <a:endParaRPr lang="hu-HU" sz="16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326196" y="2851143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Árbevétel 2</a:t>
            </a:r>
            <a:endParaRPr lang="hu-HU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16387" name="Téglalap 2"/>
          <p:cNvSpPr>
            <a:spLocks noChangeArrowheads="1"/>
          </p:cNvSpPr>
          <p:nvPr/>
        </p:nvSpPr>
        <p:spPr bwMode="auto">
          <a:xfrm>
            <a:off x="1254098" y="1993888"/>
            <a:ext cx="8072494" cy="309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hu-HU" sz="4000" dirty="0" smtClean="0">
                <a:solidFill>
                  <a:srgbClr val="FFC000"/>
                </a:solidFill>
                <a:cs typeface="Lucida Sans Unicode" pitchFamily="34" charset="0"/>
              </a:rPr>
              <a:t>Köszönöm a figyelmüket!</a:t>
            </a:r>
            <a:endParaRPr lang="en-GB" sz="4000" dirty="0">
              <a:solidFill>
                <a:srgbClr val="FFC000"/>
              </a:solidFill>
              <a:cs typeface="Lucida Sans Unicode" pitchFamily="34" charset="0"/>
            </a:endParaRPr>
          </a:p>
          <a:p>
            <a:pPr algn="ctr"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sz="4000" dirty="0">
              <a:solidFill>
                <a:srgbClr val="FFC000"/>
              </a:solidFill>
              <a:cs typeface="Lucida Sans Unicode" pitchFamily="34" charset="0"/>
            </a:endParaRPr>
          </a:p>
          <a:p>
            <a:pPr algn="ctr"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hu-HU" sz="3600" i="1" dirty="0" smtClean="0">
                <a:solidFill>
                  <a:srgbClr val="FFC000"/>
                </a:solidFill>
                <a:cs typeface="Lucida Sans Unicode" pitchFamily="34" charset="0"/>
              </a:rPr>
              <a:t>Somosné Nagy Adrienn </a:t>
            </a:r>
            <a:r>
              <a:rPr lang="hu-HU" sz="3600" i="1" dirty="0" err="1" smtClean="0">
                <a:solidFill>
                  <a:srgbClr val="FFC000"/>
                </a:solidFill>
                <a:cs typeface="Lucida Sans Unicode" pitchFamily="34" charset="0"/>
              </a:rPr>
              <a:t>Ph.D</a:t>
            </a:r>
            <a:r>
              <a:rPr lang="hu-HU" sz="3600" i="1" dirty="0" smtClean="0">
                <a:solidFill>
                  <a:srgbClr val="FFC000"/>
                </a:solidFill>
                <a:cs typeface="Lucida Sans Unicode" pitchFamily="34" charset="0"/>
              </a:rPr>
              <a:t>.</a:t>
            </a:r>
          </a:p>
          <a:p>
            <a:pPr algn="ctr"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hu-HU" sz="3600" i="1" dirty="0" smtClean="0">
              <a:solidFill>
                <a:srgbClr val="FFC000"/>
              </a:solidFill>
              <a:cs typeface="Lucida Sans Unicode" pitchFamily="34" charset="0"/>
            </a:endParaRPr>
          </a:p>
          <a:p>
            <a:pPr algn="ctr"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hu-HU" sz="3600" i="1" dirty="0" err="1" smtClean="0">
                <a:solidFill>
                  <a:srgbClr val="FFC000"/>
                </a:solidFill>
                <a:cs typeface="Lucida Sans Unicode" pitchFamily="34" charset="0"/>
              </a:rPr>
              <a:t>Pilze-Nagy</a:t>
            </a:r>
            <a:r>
              <a:rPr lang="hu-HU" sz="3600" i="1" dirty="0" smtClean="0">
                <a:solidFill>
                  <a:srgbClr val="FFC000"/>
                </a:solidFill>
                <a:cs typeface="Lucida Sans Unicode" pitchFamily="34" charset="0"/>
              </a:rPr>
              <a:t> Kft.  </a:t>
            </a:r>
            <a:endParaRPr lang="en-GB" sz="3600" i="1" dirty="0">
              <a:solidFill>
                <a:srgbClr val="FFC000"/>
              </a:solidFill>
              <a:cs typeface="Lucida Sans Unicode" pitchFamily="34" charset="0"/>
            </a:endParaRPr>
          </a:p>
          <a:p>
            <a:pPr algn="ctr"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3600" dirty="0">
                <a:solidFill>
                  <a:srgbClr val="FFC000"/>
                </a:solidFill>
                <a:cs typeface="Lucida Sans Unicode" pitchFamily="34" charset="0"/>
              </a:rPr>
              <a:t>a.nagy@pleurotus.hu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-tém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Office-tém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Office-tém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</TotalTime>
  <Words>383</Words>
  <PresentationFormat>Egyéni</PresentationFormat>
  <Paragraphs>90</Paragraphs>
  <Slides>8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A laskagomba termesztés és a biogáz hasznosítás komplex, egymásra épülő termelő és biohulladék hasznosító rendszerének bemutatása.  </vt:lpstr>
      <vt:lpstr>Biogáz üzemek Kecskeméten</vt:lpstr>
      <vt:lpstr>A Pilze-Nagy Kft.  </vt:lpstr>
      <vt:lpstr>Problémák</vt:lpstr>
      <vt:lpstr>A biogáz üzem mérete</vt:lpstr>
      <vt:lpstr>A Pilze-Nagy Kft. biogáz üzeme számokban</vt:lpstr>
      <vt:lpstr>A szalmában eltárolt napenergia felhasználásának komplex rendszere</vt:lpstr>
      <vt:lpstr>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laskagomba termesztés során  keletkező és egyéb mezőgazdasági  szerves hulladékok megújuló energiaforrásként való hasznosítása</dc:title>
  <dc:creator>Adrienn Somosné Nagy</dc:creator>
  <cp:lastModifiedBy>PILZE-NAGY</cp:lastModifiedBy>
  <cp:revision>196</cp:revision>
  <dcterms:modified xsi:type="dcterms:W3CDTF">2011-11-24T10:35:48Z</dcterms:modified>
</cp:coreProperties>
</file>