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707" r:id="rId3"/>
    <p:sldMasterId id="2147483963" r:id="rId4"/>
    <p:sldMasterId id="2147483977" r:id="rId5"/>
  </p:sldMasterIdLst>
  <p:notesMasterIdLst>
    <p:notesMasterId r:id="rId20"/>
  </p:notesMasterIdLst>
  <p:handoutMasterIdLst>
    <p:handoutMasterId r:id="rId21"/>
  </p:handoutMasterIdLst>
  <p:sldIdLst>
    <p:sldId id="417" r:id="rId6"/>
    <p:sldId id="415" r:id="rId7"/>
    <p:sldId id="414" r:id="rId8"/>
    <p:sldId id="432" r:id="rId9"/>
    <p:sldId id="433" r:id="rId10"/>
    <p:sldId id="420" r:id="rId11"/>
    <p:sldId id="424" r:id="rId12"/>
    <p:sldId id="418" r:id="rId13"/>
    <p:sldId id="328" r:id="rId14"/>
    <p:sldId id="337" r:id="rId15"/>
    <p:sldId id="426" r:id="rId16"/>
    <p:sldId id="430" r:id="rId17"/>
    <p:sldId id="431" r:id="rId18"/>
    <p:sldId id="434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B"/>
    <a:srgbClr val="065C9D"/>
    <a:srgbClr val="FFFFFF"/>
    <a:srgbClr val="00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961" autoAdjust="0"/>
  </p:normalViewPr>
  <p:slideViewPr>
    <p:cSldViewPr>
      <p:cViewPr>
        <p:scale>
          <a:sx n="75" d="100"/>
          <a:sy n="75" d="100"/>
        </p:scale>
        <p:origin x="-1188" y="-72"/>
      </p:cViewPr>
      <p:guideLst>
        <p:guide orient="horz" pos="864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16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4C5386-502A-4E2B-9D41-CB8FC1527E9D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00274D-2B43-4EF2-8354-54AAA70182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3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92E730-6DAD-4151-B18A-9B0EC225B659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DDB553-76EE-4B68-91EB-B683D7CD8F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1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fld id="{98DAFE7B-49C3-44A0-AE08-1AF78AE07F27}" type="slidenum">
              <a:rPr lang="hu-HU" sz="1200" smtClean="0">
                <a:latin typeface="Arial" charset="0"/>
              </a:rPr>
              <a:pPr/>
              <a:t>1</a:t>
            </a:fld>
            <a:endParaRPr lang="hu-H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fld id="{0E77C6A6-BBF7-41B3-8502-78DDC22E0513}" type="slidenum">
              <a:rPr lang="hu-HU" sz="1200" smtClean="0">
                <a:latin typeface="Arial" charset="0"/>
              </a:rPr>
              <a:pPr/>
              <a:t>2</a:t>
            </a:fld>
            <a:endParaRPr lang="hu-H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Kivitelező: 3942 fő; Kereskedő: 1001 fő;Tervező: 456 fő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B553-76EE-4B68-91EB-B683D7CD8FFE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01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fld id="{557CB009-01F1-4A29-BA0D-81A7DA7CD24C}" type="slidenum">
              <a:rPr lang="hu-HU" sz="1200" smtClean="0">
                <a:latin typeface="Arial" charset="0"/>
              </a:rPr>
              <a:pPr/>
              <a:t>8</a:t>
            </a:fld>
            <a:endParaRPr lang="hu-H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fld id="{DF9B202C-1198-4917-AB4B-C1F7D17E5E93}" type="slidenum">
              <a:rPr lang="hu-HU" sz="1200" smtClean="0">
                <a:latin typeface="Arial" charset="0"/>
              </a:rPr>
              <a:pPr/>
              <a:t>9</a:t>
            </a:fld>
            <a:endParaRPr lang="hu-H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Azt javaslom, hogy mivel most nem ügyfeleknek, hanem újságíróknak tartjuk a tájékoztatót (akiken keresztül reményeink szerint eljut az üzenet a felhasználókig) inkább tüntessünk fel benneteket olyan szakértőként, aki meg tudja mondani, hogy mire kell mindenképpen figyelni,  összegezve az eddigieket. Tehát, mit javasoltok TI! mint Mapei, és mint szakember a felhasználóknak. Ennek egyik eleme a  preziben is írt, termékek származása, a minőség, stb.. És így visszakanyarodhatunk a „már elsőre véglegesen” szlogenetekhez is, ami a tájékoztató zárása lehetne, a szép példáitokon keresztül. Nagyon köszönöm. 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fld id="{B02635EF-BD17-4947-B0CE-64D9E0EDE421}" type="slidenum">
              <a:rPr lang="hu-HU" sz="1200" smtClean="0">
                <a:latin typeface="Arial" charset="0"/>
              </a:rPr>
              <a:pPr/>
              <a:t>10</a:t>
            </a:fld>
            <a:endParaRPr lang="hu-H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59833A-F15E-49D1-960C-CA26CB86A9EC}" type="slidenum">
              <a:rPr lang="hu-HU" sz="1200" smtClean="0"/>
              <a:pPr/>
              <a:t>12</a:t>
            </a:fld>
            <a:endParaRPr lang="hu-H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08FA-2CE4-4209-9128-DD8B652BDA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2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9AE1-5460-4001-B9A4-D87D5D41F8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D7B5-35F6-4852-B333-B99865B2FA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26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E77C-C916-4CD2-8533-C8CF43053F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0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99000">
                  <a:schemeClr val="accent1">
                    <a:shade val="67500"/>
                    <a:satMod val="115000"/>
                    <a:alpha val="3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1/19/2016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aszloa\AppData\Local\Microsoft\Windows\Temporary Internet Files\Content.Outlook\BUIPVB0B\MAPEI logo - MAR ELSORE VEGLEGESEN inverz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04" y="0"/>
            <a:ext cx="2335560" cy="8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1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05325746-6D3B-42AB-9094-61A0C9679DBA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483F5274-A22D-438E-977F-8501518272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57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D825269A-DEA0-4C32-9D5F-8515D4863108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EBC7F202-9438-4577-B79A-816256188E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27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28585FE2-7601-4127-AB7D-862BC18A1D60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749FA2A3-660E-4A97-9925-84E4B8AFE6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66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2F6B4628-35AC-4FAA-AD01-9EB9CA6232B6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1754230B-3279-42E2-994B-3170F645B3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09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55E52920-0BF3-46DE-BB08-D9478B41BF12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CEAF2CC4-F7A7-4A03-9245-D968C80543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499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7C5BC218-DFEC-42F2-B99A-3515298E232D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4738CE0A-77EF-458B-8CF9-AE1745FCE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1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BF61-8F15-4A9C-B29C-0AD48038CA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6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42CEF1E6-3173-4680-96C5-6EEB7FCB385D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DECE9594-7977-4FAB-A990-C747E2C710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53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A4C18A8B-D034-478D-8678-82C1E12F5E1E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C4803C47-D989-403D-AC0E-A98EEBE42C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45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5E223B78-EE88-4F6B-AC8E-FB2633DBC87A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1613EEA6-53D4-4120-B268-43F00B05F2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828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52516DBC-2098-427D-8AF8-A632782C2973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13795D6C-D01E-4868-A181-ED55BA9E62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0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9B324B5F-42D8-49F8-B130-5C8800DA1E0F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ECCDC792-92C3-4886-BB65-A4BB1EE40D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653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06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815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93722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616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13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AC71-4231-424E-851E-3EE76CB49F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51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69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02737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89509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58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348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38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498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135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08FA-2CE4-4209-9128-DD8B652BDA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F1AB-1669-4A4B-A12B-AAB4100822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118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BF61-8F15-4A9C-B29C-0AD48038CA1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55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AC71-4231-424E-851E-3EE76CB49F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48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F1AB-1669-4A4B-A12B-AAB4100822A1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7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2FB4-599B-447F-ADCF-E953CA6B38B3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DDCC-EE64-48D3-9BBB-41C14AAADE67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1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0FE1-B18A-4FF3-8A8C-5323E21E410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3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1F5C-8F58-422A-B877-7CCCE9A68A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64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5FBC-1C1D-451B-ACD0-C3086759C56F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32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9AE1-5460-4001-B9A4-D87D5D41F89D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20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D7B5-35F6-4852-B333-B99865B2FAE1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2FB4-599B-447F-ADCF-E953CA6B38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764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E77C-C916-4CD2-8533-C8CF43053F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55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99000">
                  <a:schemeClr val="accent1">
                    <a:shade val="67500"/>
                    <a:satMod val="115000"/>
                    <a:alpha val="3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>
                <a:solidFill>
                  <a:srgbClr val="000000"/>
                </a:solidFill>
              </a:rPr>
              <a:pPr/>
              <a:t>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laszloa\AppData\Local\Microsoft\Windows\Temporary Internet Files\Content.Outlook\BUIPVB0B\MAPEI logo - MAR ELSORE VEGLEGESEN inverz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04" y="0"/>
            <a:ext cx="2335560" cy="8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6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08FA-2CE4-4209-9128-DD8B652BDA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92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BF61-8F15-4A9C-B29C-0AD48038CA1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72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AC71-4231-424E-851E-3EE76CB49F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2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F1AB-1669-4A4B-A12B-AAB4100822A1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1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2FB4-599B-447F-ADCF-E953CA6B38B3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3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DDCC-EE64-48D3-9BBB-41C14AAADE67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0FE1-B18A-4FF3-8A8C-5323E21E410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62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1F5C-8F58-422A-B877-7CCCE9A68A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DDCC-EE64-48D3-9BBB-41C14AAADE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240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5FBC-1C1D-451B-ACD0-C3086759C56F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3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9AE1-5460-4001-B9A4-D87D5D41F89D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6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D7B5-35F6-4852-B333-B99865B2FAE1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51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E77C-C916-4CD2-8533-C8CF43053F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5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99000">
                  <a:schemeClr val="accent1">
                    <a:shade val="67500"/>
                    <a:satMod val="115000"/>
                    <a:alpha val="3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>
                <a:solidFill>
                  <a:srgbClr val="000000"/>
                </a:solidFill>
              </a:rPr>
              <a:pPr/>
              <a:t>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laszloa\AppData\Local\Microsoft\Windows\Temporary Internet Files\Content.Outlook\BUIPVB0B\MAPEI logo - MAR ELSORE VEGLEGESEN inverz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04" y="0"/>
            <a:ext cx="2335560" cy="8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0FE1-B18A-4FF3-8A8C-5323E21E41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5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1F5C-8F58-422A-B877-7CCCE9A68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3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5FBC-1C1D-451B-ACD0-C3086759C5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0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gli stili del testo dello schema</a:t>
            </a:r>
          </a:p>
          <a:p>
            <a:pPr lvl="1"/>
            <a:r>
              <a:rPr lang="it-IT" altLang="hu-HU" smtClean="0"/>
              <a:t>Secondo livello</a:t>
            </a:r>
          </a:p>
          <a:p>
            <a:pPr lvl="2"/>
            <a:r>
              <a:rPr lang="it-IT" altLang="hu-HU" smtClean="0"/>
              <a:t>Terzo livello</a:t>
            </a:r>
          </a:p>
          <a:p>
            <a:pPr lvl="3"/>
            <a:r>
              <a:rPr lang="it-IT" altLang="hu-HU" smtClean="0"/>
              <a:t>Quarto livello</a:t>
            </a:r>
          </a:p>
          <a:p>
            <a:pPr lvl="4"/>
            <a:r>
              <a:rPr lang="it-IT" altLang="hu-HU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52019F6-DD17-490C-A6B4-06D6F60578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A828D7-68FC-4A10-A852-2AD840E0DA51}" type="datetimeFigureOut">
              <a:rPr lang="hu-HU"/>
              <a:pPr>
                <a:defRPr/>
              </a:pPr>
              <a:t>2016.01.19.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4A17F0C-9193-4046-BA1C-52595A348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gli stili del testo dello schema</a:t>
            </a:r>
          </a:p>
          <a:p>
            <a:pPr lvl="1"/>
            <a:r>
              <a:rPr lang="it-IT" altLang="hu-HU" smtClean="0"/>
              <a:t>Secondo livello</a:t>
            </a:r>
          </a:p>
          <a:p>
            <a:pPr lvl="2"/>
            <a:r>
              <a:rPr lang="it-IT" altLang="hu-HU" smtClean="0"/>
              <a:t>Terzo livello</a:t>
            </a:r>
          </a:p>
          <a:p>
            <a:pPr lvl="3"/>
            <a:r>
              <a:rPr lang="it-IT" altLang="hu-HU" smtClean="0"/>
              <a:t>Quarto livello</a:t>
            </a:r>
          </a:p>
          <a:p>
            <a:pPr lvl="4"/>
            <a:r>
              <a:rPr lang="it-IT" altLang="hu-HU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52019F6-DD17-490C-A6B4-06D6F60578E0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hu-HU" smtClean="0"/>
              <a:t>Fare clic per modificare gli stili del testo dello schema</a:t>
            </a:r>
          </a:p>
          <a:p>
            <a:pPr lvl="1"/>
            <a:r>
              <a:rPr lang="it-IT" altLang="hu-HU" smtClean="0"/>
              <a:t>Secondo livello</a:t>
            </a:r>
          </a:p>
          <a:p>
            <a:pPr lvl="2"/>
            <a:r>
              <a:rPr lang="it-IT" altLang="hu-HU" smtClean="0"/>
              <a:t>Terzo livello</a:t>
            </a:r>
          </a:p>
          <a:p>
            <a:pPr lvl="3"/>
            <a:r>
              <a:rPr lang="it-IT" altLang="hu-HU" smtClean="0"/>
              <a:t>Quarto livello</a:t>
            </a:r>
          </a:p>
          <a:p>
            <a:pPr lvl="4"/>
            <a:r>
              <a:rPr lang="it-IT" altLang="hu-HU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52019F6-DD17-490C-A6B4-06D6F60578E0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www.google.hu/url?sa=i&amp;rct=j&amp;q=&amp;esrc=s&amp;source=images&amp;cd=&amp;cad=rja&amp;uact=8&amp;ved=0ahUKEwi3zaGZ9qbKAhVHOBQKHZlWCuAQjRwIBw&amp;url=http://lrthungary.hu/kivitelezo/&amp;bvm=bv.111396085,d.d24&amp;psig=AFQjCNFkKX8j4fJ40N-NVlXgslmPwf8QfQ&amp;ust=14527791319058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u/url?sa=i&amp;rct=j&amp;q=&amp;esrc=s&amp;source=images&amp;cd=&amp;cad=rja&amp;uact=8&amp;ved=0ahUKEwi_ktqP96bKAhWJvhQKHXY1BFQQjRwIBw&amp;url=http://domesindex.com/companies/mapei/mapetherm-system/&amp;bvm=bv.111396085,d.d24&amp;psig=AFQjCNEax6ddOG_x7LQ5xzhHEa-NrjLGSA&amp;ust=14527793816691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-12700"/>
            <a:ext cx="7315200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Kulcs a sikeres kivitelezéshez</a:t>
            </a:r>
            <a:endParaRPr lang="hu-H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 bwMode="auto">
          <a:xfrm>
            <a:off x="0" y="34290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Előadó: Rontó </a:t>
            </a:r>
            <a:r>
              <a:rPr lang="hu-HU" sz="2400" dirty="0">
                <a:solidFill>
                  <a:srgbClr val="0070C0"/>
                </a:solidFill>
                <a:latin typeface="Arial Black" pitchFamily="34" charset="0"/>
              </a:rPr>
              <a:t>Géza</a:t>
            </a:r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hu-HU" sz="2400" dirty="0">
                <a:solidFill>
                  <a:srgbClr val="0070C0"/>
                </a:solidFill>
                <a:latin typeface="Arial Black" pitchFamily="34" charset="0"/>
              </a:rPr>
              <a:t>Védő és dekorációs bevonatok </a:t>
            </a:r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termékfelelős,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Mapei </a:t>
            </a:r>
            <a:r>
              <a:rPr lang="hu-H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Kft</a:t>
            </a:r>
            <a:r>
              <a:rPr lang="hu-H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hu-H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Arial" pitchFamily="34" charset="0"/>
              </a:rPr>
              <a:t>Miben nyújtunk többet ügyfeleink</a:t>
            </a:r>
            <a:br>
              <a:rPr lang="hu-HU" altLang="hu-H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hu-HU" altLang="hu-H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Arial" pitchFamily="34" charset="0"/>
              </a:rPr>
              <a:t>számára?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1148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A rendszerben felhasznált termékek származása igazolt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hu-HU" sz="36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Egyedülálló felelősségvállalás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hu-HU" sz="36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hu-HU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Minőségben nem ismerünk kompromisszumot!</a:t>
            </a:r>
            <a:endParaRPr lang="it-IT" sz="3600" b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Mapei és a LEED: </a:t>
            </a:r>
            <a:br>
              <a:rPr lang="hu-HU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környezettudatos projektek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188" y="1196975"/>
            <a:ext cx="7772400" cy="28797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Több, mint 150 féle Mapei termék segíti értékes pontokkal a tervezőket, kivitelezőket LEED minősítésű projektek létrehozásában. </a:t>
            </a:r>
          </a:p>
          <a:p>
            <a:pPr marL="0" indent="0" algn="ctr">
              <a:buFontTx/>
              <a:buNone/>
            </a:pPr>
            <a:r>
              <a:rPr lang="hu-HU" sz="4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 LEED pontrendszer</a:t>
            </a:r>
            <a:endParaRPr lang="hu-HU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5633692"/>
            <a:ext cx="1828800" cy="107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Szöveg helye 4"/>
          <p:cNvSpPr txBox="1">
            <a:spLocks/>
          </p:cNvSpPr>
          <p:nvPr/>
        </p:nvSpPr>
        <p:spPr bwMode="auto">
          <a:xfrm>
            <a:off x="914400" y="4139234"/>
            <a:ext cx="82089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Amerikában az építési engedélyek kiadásához már kötelező a LEED tanúsítvány!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Nyugat Európában egyre több helyen vezetik már be, pl. Olaszország</a:t>
            </a:r>
          </a:p>
        </p:txBody>
      </p:sp>
    </p:spTree>
    <p:extLst>
      <p:ext uri="{BB962C8B-B14F-4D97-AF65-F5344CB8AC3E}">
        <p14:creationId xmlns:p14="http://schemas.microsoft.com/office/powerpoint/2010/main" val="24320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85392"/>
            <a:ext cx="9144000" cy="5472608"/>
          </a:xfrm>
        </p:spPr>
        <p:txBody>
          <a:bodyPr/>
          <a:lstStyle/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Piacon egyedülálló értékesítési csapat ( 69 fő) </a:t>
            </a:r>
          </a:p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magas színvonalú, folyamatos minőségű termékek </a:t>
            </a:r>
          </a:p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Szakképzések, helyszíni tanácsadás</a:t>
            </a:r>
          </a:p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Negyedévente  15.000 példányban </a:t>
            </a:r>
            <a:r>
              <a:rPr lang="hu-H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megjelenő</a:t>
            </a:r>
          </a:p>
          <a:p>
            <a:pPr marL="0" indent="0">
              <a:lnSpc>
                <a:spcPts val="4200"/>
              </a:lnSpc>
              <a:buNone/>
              <a:defRPr/>
            </a:pPr>
            <a:r>
              <a:rPr lang="hu-H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   </a:t>
            </a: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építőipari szaklap: </a:t>
            </a:r>
            <a:r>
              <a:rPr lang="hu-H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Mapei Krónika </a:t>
            </a:r>
            <a:endParaRPr lang="hu-HU" sz="2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4200"/>
              </a:lnSpc>
              <a:buFont typeface="Wingdings" pitchFamily="2" charset="2"/>
              <a:buChar char="ü"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Szakkonferenciák</a:t>
            </a:r>
          </a:p>
          <a:p>
            <a:pPr>
              <a:lnSpc>
                <a:spcPts val="4200"/>
              </a:lnSpc>
              <a:buFont typeface="Wingdings" pitchFamily="2" charset="2"/>
              <a:buChar char="ü"/>
            </a:pPr>
            <a:r>
              <a:rPr lang="hu-H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Kivitelezők erkölcsi megbecsülése ( Mesterek Mestere díj alapítása kivitelezőknek</a:t>
            </a:r>
            <a:r>
              <a:rPr lang="hu-H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)</a:t>
            </a:r>
            <a:endParaRPr lang="hu-HU" sz="1600" dirty="0">
              <a:solidFill>
                <a:srgbClr val="00599B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4200"/>
              </a:lnSpc>
              <a:buFont typeface="Wingdings" pitchFamily="2" charset="2"/>
              <a:buChar char="ü"/>
              <a:defRPr/>
            </a:pPr>
            <a:endParaRPr lang="hu-H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59" y="2619326"/>
            <a:ext cx="1311709" cy="1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lnSpc>
                <a:spcPts val="42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Milyen eszközökkel </a:t>
            </a:r>
            <a:r>
              <a:rPr lang="hu-H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segítjük kivitelezőinket</a:t>
            </a:r>
            <a:r>
              <a:rPr lang="hu-H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76875"/>
            <a:ext cx="1410415" cy="138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87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Már elsőre véglegesen!</a:t>
            </a:r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 </a:t>
            </a:r>
            <a:r>
              <a:rPr 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megrendelőnek már elsőre azt az optimális </a:t>
            </a:r>
            <a:r>
              <a:rPr lang="hu-HU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terméket és rendszert adjuk</a:t>
            </a:r>
            <a:r>
              <a:rPr 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, amely hosszú távú megoldást biztosít számára! </a:t>
            </a:r>
          </a:p>
        </p:txBody>
      </p:sp>
    </p:spTree>
    <p:extLst>
      <p:ext uri="{BB962C8B-B14F-4D97-AF65-F5344CB8AC3E}">
        <p14:creationId xmlns:p14="http://schemas.microsoft.com/office/powerpoint/2010/main" val="32575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657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4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KÖSZÖNÖM MEGTISZTELŐ FIGYELMÜKET! </a:t>
            </a:r>
            <a:endParaRPr lang="hu-HU" sz="48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05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98120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fontAlgn="auto" hangingPunct="1">
              <a:spcAft>
                <a:spcPts val="0"/>
              </a:spcAft>
            </a:pPr>
            <a:r>
              <a:rPr lang="hu-HU" altLang="hu-HU" sz="4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hu-HU" altLang="hu-HU" sz="4000" b="1" u="sng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hu-HU" altLang="hu-HU" sz="4000" b="1" u="sng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Mapei </a:t>
            </a:r>
            <a:r>
              <a:rPr lang="hu-HU" altLang="hu-HU" sz="4000" b="1" u="sng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Kft. küldetése</a:t>
            </a:r>
            <a:endParaRPr lang="hu-HU" altLang="hu-HU" sz="4000" b="1" u="sng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14400" y="1600200"/>
            <a:ext cx="731520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Mindenkor készen állunk, hogy tartós, környezetbarát termékeinkkel, megoldásainkkal és minden tudásunkkal segítsük az építőket és építtetőket a jövő épületeinek megalkotásában.</a:t>
            </a:r>
            <a:endParaRPr lang="hu-HU" altLang="hu-H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9144000" cy="198120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fontAlgn="auto" hangingPunct="1">
              <a:spcAft>
                <a:spcPts val="0"/>
              </a:spcAft>
            </a:pPr>
            <a:r>
              <a:rPr lang="hu-HU" altLang="hu-HU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hu-HU" altLang="hu-HU" sz="32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Miért fontos, hogy képzett szakemberre bízzuk a kivitelezést?</a:t>
            </a:r>
            <a:endParaRPr lang="hu-HU" altLang="hu-HU" sz="32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zövegdoboz 2"/>
          <p:cNvSpPr txBox="1">
            <a:spLocks/>
          </p:cNvSpPr>
          <p:nvPr/>
        </p:nvSpPr>
        <p:spPr>
          <a:xfrm>
            <a:off x="5461000" y="2103110"/>
            <a:ext cx="3683000" cy="1323439"/>
          </a:xfrm>
          <a:custGeom>
            <a:avLst/>
            <a:gdLst>
              <a:gd name="connsiteX0" fmla="*/ 0 w 7315200"/>
              <a:gd name="connsiteY0" fmla="*/ 0 h 917431"/>
              <a:gd name="connsiteX1" fmla="*/ 7315200 w 7315200"/>
              <a:gd name="connsiteY1" fmla="*/ 0 h 917431"/>
              <a:gd name="connsiteX2" fmla="*/ 7315200 w 7315200"/>
              <a:gd name="connsiteY2" fmla="*/ 917431 h 917431"/>
              <a:gd name="connsiteX3" fmla="*/ 0 w 7315200"/>
              <a:gd name="connsiteY3" fmla="*/ 917431 h 917431"/>
              <a:gd name="connsiteX4" fmla="*/ 0 w 7315200"/>
              <a:gd name="connsiteY4" fmla="*/ 0 h 917431"/>
              <a:gd name="connsiteX0" fmla="*/ 0 w 7315200"/>
              <a:gd name="connsiteY0" fmla="*/ 0 h 917431"/>
              <a:gd name="connsiteX1" fmla="*/ 7315200 w 7315200"/>
              <a:gd name="connsiteY1" fmla="*/ 0 h 917431"/>
              <a:gd name="connsiteX2" fmla="*/ 7315200 w 7315200"/>
              <a:gd name="connsiteY2" fmla="*/ 917431 h 917431"/>
              <a:gd name="connsiteX3" fmla="*/ 3708400 w 7315200"/>
              <a:gd name="connsiteY3" fmla="*/ 914400 h 917431"/>
              <a:gd name="connsiteX4" fmla="*/ 0 w 7315200"/>
              <a:gd name="connsiteY4" fmla="*/ 917431 h 917431"/>
              <a:gd name="connsiteX5" fmla="*/ 0 w 7315200"/>
              <a:gd name="connsiteY5" fmla="*/ 0 h 9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0" h="917431">
                <a:moveTo>
                  <a:pt x="0" y="0"/>
                </a:moveTo>
                <a:lnTo>
                  <a:pt x="7315200" y="0"/>
                </a:lnTo>
                <a:lnTo>
                  <a:pt x="7315200" y="917431"/>
                </a:lnTo>
                <a:lnTo>
                  <a:pt x="3708400" y="914400"/>
                </a:lnTo>
                <a:lnTo>
                  <a:pt x="0" y="91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hu-HU" altLang="hu-H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Garanciát </a:t>
            </a:r>
            <a:r>
              <a:rPr lang="hu-HU" altLang="hu-H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vállal</a:t>
            </a:r>
            <a:r>
              <a:rPr lang="hu-HU" altLang="hu-H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hu-HU" sz="4000" dirty="0">
              <a:solidFill>
                <a:srgbClr val="0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61000" y="3840297"/>
            <a:ext cx="3683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hu-HU" altLang="hu-H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Jó </a:t>
            </a:r>
            <a:r>
              <a:rPr lang="hu-HU" altLang="hu-H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termékhez, jól képzett szakkivitelező szükséges</a:t>
            </a:r>
            <a:r>
              <a:rPr lang="hu-HU" altLang="hu-H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hu-HU" sz="3200" dirty="0">
              <a:solidFill>
                <a:srgbClr val="000000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10"/>
            <a:ext cx="4773288" cy="38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14400" y="3428999"/>
            <a:ext cx="82296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hu-H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Mapei 2015-ben 5400 főt részesített oktatásban.</a:t>
            </a:r>
          </a:p>
          <a:p>
            <a:pPr algn="ctr" eaLnBrk="1" fontAlgn="auto" hangingPunct="1">
              <a:spcAft>
                <a:spcPts val="0"/>
              </a:spcAft>
            </a:pPr>
            <a:r>
              <a:rPr lang="hu-H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(tervezők, kivitelezők, kereskedők)</a:t>
            </a:r>
            <a:endParaRPr lang="hu-HU" sz="3600" dirty="0">
              <a:solidFill>
                <a:srgbClr val="000000"/>
              </a:solidFill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r="2569"/>
          <a:stretch/>
        </p:blipFill>
        <p:spPr bwMode="auto">
          <a:xfrm>
            <a:off x="1965325" y="714374"/>
            <a:ext cx="6022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lrthungary.hu/wp-content/uploads/2015/12/olcsohu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0"/>
            <a:ext cx="6743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14400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hu-HU" sz="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hu-HU" sz="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hu-H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Etikus </a:t>
            </a:r>
            <a:r>
              <a:rPr lang="hu-H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kivitelező a megrendelőnek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2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818" y="260648"/>
            <a:ext cx="5620766" cy="5472608"/>
          </a:xfrm>
        </p:spPr>
        <p:txBody>
          <a:bodyPr>
            <a:noAutofit/>
          </a:bodyPr>
          <a:lstStyle/>
          <a:p>
            <a:pPr lvl="0"/>
            <a:r>
              <a:rPr lang="hu-HU" sz="4000" b="1" dirty="0" smtClean="0">
                <a:solidFill>
                  <a:srgbClr val="0070C0"/>
                </a:solidFill>
                <a:latin typeface="+mj-lt"/>
              </a:rPr>
              <a:t>Szakmailag magas  </a:t>
            </a:r>
          </a:p>
          <a:p>
            <a:pPr lvl="0"/>
            <a:r>
              <a:rPr lang="hu-HU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4000" b="1" dirty="0" smtClean="0">
                <a:solidFill>
                  <a:srgbClr val="0070C0"/>
                </a:solidFill>
                <a:latin typeface="+mj-lt"/>
              </a:rPr>
              <a:t>   szinten képzett legyen.</a:t>
            </a:r>
            <a:endParaRPr lang="hu-HU" sz="4000" b="1" dirty="0">
              <a:solidFill>
                <a:srgbClr val="0070C0"/>
              </a:solidFill>
              <a:latin typeface="+mj-lt"/>
            </a:endParaRPr>
          </a:p>
          <a:p>
            <a:pPr lvl="0"/>
            <a:endParaRPr lang="hu-HU" sz="4000" b="1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hu-HU" sz="4000" b="1" dirty="0" smtClean="0">
                <a:solidFill>
                  <a:srgbClr val="0070C0"/>
                </a:solidFill>
                <a:latin typeface="+mj-lt"/>
              </a:rPr>
              <a:t>Csak odaillő, jó </a:t>
            </a:r>
          </a:p>
          <a:p>
            <a:pPr lvl="0"/>
            <a:r>
              <a:rPr lang="hu-HU" sz="4000" b="1" dirty="0" smtClean="0">
                <a:solidFill>
                  <a:srgbClr val="0070C0"/>
                </a:solidFill>
                <a:latin typeface="+mj-lt"/>
              </a:rPr>
              <a:t>minőségű anyagokat építsen be.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257800"/>
            <a:ext cx="1628850" cy="143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8" y="-19829"/>
            <a:ext cx="3539708" cy="67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domesindex.com/media/companies/mapetherm_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00200"/>
            <a:ext cx="6121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Szövegdoboz 1"/>
          <p:cNvSpPr txBox="1">
            <a:spLocks noChangeAspect="1" noChangeArrowheads="1"/>
          </p:cNvSpPr>
          <p:nvPr/>
        </p:nvSpPr>
        <p:spPr bwMode="auto">
          <a:xfrm>
            <a:off x="457200" y="664322"/>
            <a:ext cx="82296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hu-HU" alt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Mapei MAPETHERM Rendszerek</a:t>
            </a:r>
            <a:endParaRPr lang="hu-HU" altLang="hu-HU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438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 sz="4000" b="1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   Miért </a:t>
            </a:r>
            <a:r>
              <a:rPr lang="hu-HU" altLang="hu-HU" sz="4000" b="1" dirty="0">
                <a:solidFill>
                  <a:srgbClr val="0070C0"/>
                </a:solidFill>
                <a:ea typeface="+mn-ea"/>
                <a:cs typeface="Arial" pitchFamily="34" charset="0"/>
              </a:rPr>
              <a:t>fontos, hogy rendszert</a:t>
            </a:r>
            <a:br>
              <a:rPr lang="hu-HU" altLang="hu-HU" sz="4000" b="1" dirty="0">
                <a:solidFill>
                  <a:srgbClr val="0070C0"/>
                </a:solidFill>
                <a:ea typeface="+mn-ea"/>
                <a:cs typeface="Arial" pitchFamily="34" charset="0"/>
              </a:rPr>
            </a:br>
            <a:r>
              <a:rPr lang="hu-HU" altLang="hu-HU" sz="4000" b="1" dirty="0">
                <a:solidFill>
                  <a:srgbClr val="0070C0"/>
                </a:solidFill>
                <a:ea typeface="+mn-ea"/>
                <a:cs typeface="Arial" pitchFamily="34" charset="0"/>
              </a:rPr>
              <a:t>használjunk?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alt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Összeválogatott rendszereknél ki vállalja a felelősséget-a garanciát?</a:t>
            </a:r>
          </a:p>
          <a:p>
            <a:pPr algn="ctr"/>
            <a:r>
              <a:rPr lang="hu-HU" altLang="hu-HU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A munkára adott garanciális javításoknál mekkora költségekről beszélhetünk?</a:t>
            </a:r>
          </a:p>
          <a:p>
            <a:pPr algn="ctr"/>
            <a:endParaRPr lang="hu-HU" altLang="hu-H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61938" marR="0" indent="-26193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61938" marR="0" indent="-26193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0" charset="0"/>
            <a:ea typeface="ＭＳ Ｐゴシック" pitchFamily="-60" charset="-128"/>
            <a:cs typeface="ＭＳ Ｐゴシック" pitchFamily="-60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395</Words>
  <Application>Microsoft Office PowerPoint</Application>
  <PresentationFormat>Diavetítés a képernyőre (4:3 oldalarány)</PresentationFormat>
  <Paragraphs>57</Paragraphs>
  <Slides>14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Presentazione vuota</vt:lpstr>
      <vt:lpstr>Office-téma</vt:lpstr>
      <vt:lpstr>Struttura predefinita</vt:lpstr>
      <vt:lpstr>1_Presentazione vuota</vt:lpstr>
      <vt:lpstr>2_Presentazione vuota</vt:lpstr>
      <vt:lpstr>Kulcs a sikeres kivitelezéshez</vt:lpstr>
      <vt:lpstr>PowerPoint bemutató</vt:lpstr>
      <vt:lpstr>  A Mapei Kft. küldetése</vt:lpstr>
      <vt:lpstr>  Miért fontos, hogy képzett szakemberre bízzuk a kivitelezést?</vt:lpstr>
      <vt:lpstr>PowerPoint bemutató</vt:lpstr>
      <vt:lpstr>PowerPoint bemutató</vt:lpstr>
      <vt:lpstr>PowerPoint bemutató</vt:lpstr>
      <vt:lpstr>PowerPoint bemutató</vt:lpstr>
      <vt:lpstr>   Miért fontos, hogy rendszert használjunk?</vt:lpstr>
      <vt:lpstr>Miben nyújtunk többet ügyfeleink számára?</vt:lpstr>
      <vt:lpstr>Mapei és a LEED:  környezettudatos projektek</vt:lpstr>
      <vt:lpstr>Milyen eszközökkel segítjük kivitelezőinket? </vt:lpstr>
      <vt:lpstr>Már elsőre véglegesen!  </vt:lpstr>
      <vt:lpstr>PowerPoint bemutató</vt:lpstr>
    </vt:vector>
  </TitlesOfParts>
  <Company>mapei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mapei</dc:creator>
  <cp:lastModifiedBy>kiraly</cp:lastModifiedBy>
  <cp:revision>193</cp:revision>
  <cp:lastPrinted>2008-09-09T06:53:54Z</cp:lastPrinted>
  <dcterms:created xsi:type="dcterms:W3CDTF">2008-10-02T17:01:23Z</dcterms:created>
  <dcterms:modified xsi:type="dcterms:W3CDTF">2016-01-19T13:43:53Z</dcterms:modified>
</cp:coreProperties>
</file>