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7" r:id="rId2"/>
    <p:sldId id="316" r:id="rId3"/>
    <p:sldId id="338" r:id="rId4"/>
    <p:sldId id="339" r:id="rId5"/>
    <p:sldId id="340" r:id="rId6"/>
    <p:sldId id="322" r:id="rId7"/>
    <p:sldId id="341" r:id="rId8"/>
    <p:sldId id="335" r:id="rId9"/>
    <p:sldId id="336" r:id="rId10"/>
    <p:sldId id="320" r:id="rId11"/>
    <p:sldId id="342" r:id="rId12"/>
    <p:sldId id="347" r:id="rId13"/>
    <p:sldId id="346" r:id="rId14"/>
    <p:sldId id="344" r:id="rId15"/>
    <p:sldId id="345" r:id="rId16"/>
    <p:sldId id="298" r:id="rId17"/>
  </p:sldIdLst>
  <p:sldSz cx="9144000" cy="6858000" type="screen4x3"/>
  <p:notesSz cx="6669088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1449"/>
    <a:srgbClr val="628C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1887" autoAdjust="0"/>
  </p:normalViewPr>
  <p:slideViewPr>
    <p:cSldViewPr>
      <p:cViewPr varScale="1">
        <p:scale>
          <a:sx n="47" d="100"/>
          <a:sy n="47" d="100"/>
        </p:scale>
        <p:origin x="-9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EBC83-C1D5-43BE-B6E0-BE11485A3259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F5431-0883-4A61-8F58-10EE8C09DC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0094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A6220-3FB7-4714-BFB7-E96F9AEF7264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6C044-1E2F-4F32-A743-CA2111FF15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5081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6C044-1E2F-4F32-A743-CA2111FF15C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8188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imla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19872" y="0"/>
            <a:ext cx="5724128" cy="18448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796136" y="4077072"/>
            <a:ext cx="3347864" cy="146456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628CB2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Ptala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31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995120" cy="868958"/>
          </a:xfrm>
        </p:spPr>
        <p:txBody>
          <a:bodyPr/>
          <a:lstStyle>
            <a:lvl1pPr>
              <a:defRPr b="1">
                <a:solidFill>
                  <a:srgbClr val="641449"/>
                </a:solidFill>
                <a:latin typeface="Corbe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6995120" cy="4281339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641449"/>
                </a:solidFill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lap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31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6768752" cy="1362075"/>
          </a:xfrm>
        </p:spPr>
        <p:txBody>
          <a:bodyPr anchor="t"/>
          <a:lstStyle>
            <a:lvl1pPr algn="l">
              <a:defRPr sz="4000" b="1" cap="all">
                <a:solidFill>
                  <a:srgbClr val="641449"/>
                </a:solidFill>
                <a:latin typeface="Corbe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676428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E92C-1F75-415B-9F7C-301AFBD2F2C5}" type="datetimeFigureOut">
              <a:rPr lang="hu-HU" smtClean="0"/>
              <a:pPr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067A-5314-4DAC-92D5-2BE3DF0CF3A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ltinga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4000" b="1" dirty="0" smtClean="0"/>
              <a:t>ELTINGA és </a:t>
            </a:r>
            <a:br>
              <a:rPr lang="hu-HU" sz="4000" b="1" dirty="0" smtClean="0"/>
            </a:br>
            <a:r>
              <a:rPr lang="hu-HU" sz="4000" b="1" dirty="0" smtClean="0"/>
              <a:t>MTA KRTK KTI</a:t>
            </a:r>
            <a:endParaRPr lang="hu-HU" sz="4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hu-HU" sz="2400" dirty="0" smtClean="0"/>
              <a:t>Horváth Áron</a:t>
            </a: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5796136" y="5661248"/>
            <a:ext cx="334786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Corbel" pitchFamily="34" charset="0"/>
              </a:rPr>
              <a:t>2016. április 7.</a:t>
            </a:r>
            <a:endParaRPr kumimoji="0" lang="hu-H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1187624" y="1844824"/>
            <a:ext cx="795637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hu-HU" sz="4400" b="1" dirty="0" smtClean="0">
                <a:solidFill>
                  <a:srgbClr val="641449"/>
                </a:solidFill>
                <a:latin typeface="Corbel" pitchFamily="34" charset="0"/>
              </a:rPr>
              <a:t>Lakásárak, támogatások és energiahatékonyság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641449"/>
              </a:solidFill>
              <a:effectLst/>
              <a:uLnTx/>
              <a:uFillTx/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6995120" cy="796950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energetikai tanúsítványok megjelenése a hirdetésekben</a:t>
            </a:r>
            <a:endParaRPr lang="hu-HU" sz="32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33662"/>
            <a:ext cx="6974868" cy="5203414"/>
          </a:xfrm>
        </p:spPr>
        <p:txBody>
          <a:bodyPr>
            <a:noAutofit/>
          </a:bodyPr>
          <a:lstStyle/>
          <a:p>
            <a:r>
              <a:rPr lang="hu-HU" sz="2000" dirty="0" smtClean="0"/>
              <a:t>Átlagosan a ház és lakás hirdetések körülbelül 5 százalékánál tűntették fel az energetikai besorolást az eladók.</a:t>
            </a:r>
          </a:p>
          <a:p>
            <a:r>
              <a:rPr lang="hu-HU" sz="2000" dirty="0" smtClean="0"/>
              <a:t>A legmagasabb aránnyal az új ingatlanok rendelkeznek, ahol a hirdetett ingatlanok ötödénél megadták az energetikai jellemzőt.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8134" y="3429000"/>
            <a:ext cx="4953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Energiatudatosság forintos előnyeit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299" y="2204864"/>
            <a:ext cx="6089701" cy="39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251520" y="2420888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641449"/>
                </a:solidFill>
                <a:latin typeface="Corbel" pitchFamily="34" charset="0"/>
              </a:rPr>
              <a:t>Egy betűnyi (vagy annak megfelelő mértékű) energiahatékonyság-növekedés hatása a lakások árára és bérleti díjára</a:t>
            </a:r>
            <a:endParaRPr lang="hu-HU" sz="2400" dirty="0">
              <a:solidFill>
                <a:srgbClr val="641449"/>
              </a:solidFill>
              <a:latin typeface="Corbe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030070" y="6021288"/>
            <a:ext cx="2477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i="1" dirty="0" smtClean="0">
                <a:latin typeface="Corbel" pitchFamily="34" charset="0"/>
              </a:rPr>
              <a:t>(Forrás: </a:t>
            </a:r>
            <a:r>
              <a:rPr lang="hu-HU" sz="1200" i="1" dirty="0" err="1" smtClean="0">
                <a:latin typeface="Corbel" pitchFamily="34" charset="0"/>
              </a:rPr>
              <a:t>Bio</a:t>
            </a:r>
            <a:r>
              <a:rPr lang="hu-HU" sz="1200" i="1" dirty="0" smtClean="0">
                <a:latin typeface="Corbel" pitchFamily="34" charset="0"/>
              </a:rPr>
              <a:t> </a:t>
            </a:r>
            <a:r>
              <a:rPr lang="hu-HU" sz="1200" i="1" dirty="0" err="1" smtClean="0">
                <a:latin typeface="Corbel" pitchFamily="34" charset="0"/>
              </a:rPr>
              <a:t>Intelligence</a:t>
            </a:r>
            <a:r>
              <a:rPr lang="hu-HU" sz="1200" i="1" dirty="0" smtClean="0">
                <a:latin typeface="Corbel" pitchFamily="34" charset="0"/>
              </a:rPr>
              <a:t> Service et </a:t>
            </a:r>
            <a:r>
              <a:rPr lang="hu-HU" sz="1200" i="1" dirty="0" err="1" smtClean="0">
                <a:latin typeface="Corbel" pitchFamily="34" charset="0"/>
              </a:rPr>
              <a:t>al</a:t>
            </a:r>
            <a:r>
              <a:rPr lang="hu-HU" sz="1200" i="1" dirty="0" smtClean="0">
                <a:latin typeface="Corbel" pitchFamily="34" charset="0"/>
              </a:rPr>
              <a:t>.)</a:t>
            </a:r>
            <a:endParaRPr lang="hu-HU" sz="12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 faluház és környéke</a:t>
            </a:r>
            <a:endParaRPr lang="hu-HU" dirty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Felújítások a faluházban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hu-HU" dirty="0" smtClean="0"/>
              <a:t>2004/5: Fűtési rendszer szabályozhatóvá tétele (még nincs egyedi mérés); Költség: 62000 Ft/lakás</a:t>
            </a:r>
          </a:p>
          <a:p>
            <a:pPr eaLnBrk="1" hangingPunct="1">
              <a:buFont typeface="Arial" charset="0"/>
              <a:buNone/>
            </a:pPr>
            <a:r>
              <a:rPr lang="hu-HU" dirty="0" smtClean="0"/>
              <a:t>2009: Átfogó felújítás: külső hőszigetelés, nyílászáró-csere, fűtéskorszerűsítés (egyedi méréssel), napkollektorok</a:t>
            </a:r>
          </a:p>
          <a:p>
            <a:pPr lvl="1" eaLnBrk="1" hangingPunct="1"/>
            <a:r>
              <a:rPr lang="hu-HU" dirty="0" smtClean="0"/>
              <a:t>Költség: 1 330 000 Ft/lakás</a:t>
            </a:r>
          </a:p>
          <a:p>
            <a:pPr lvl="1" eaLnBrk="1" hangingPunct="1"/>
            <a:r>
              <a:rPr lang="hu-HU" dirty="0" smtClean="0"/>
              <a:t>Forrás: önerő lakástakarékkal (27%), Panel Plusz Program (33%), önkormányzati támogatás EU-s forrásból (40%)</a:t>
            </a:r>
          </a:p>
          <a:p>
            <a:pPr eaLnBrk="1" hangingPunct="1">
              <a:buFont typeface="Arial" charset="0"/>
              <a:buNone/>
            </a:pPr>
            <a:r>
              <a:rPr lang="hu-HU" dirty="0" smtClean="0"/>
              <a:t>70 000 Ft-os éves rezsi megtakarítás.</a:t>
            </a:r>
          </a:p>
          <a:p>
            <a:pPr eaLnBrk="1" hangingPunct="1">
              <a:buFont typeface="Arial" charset="0"/>
              <a:buNone/>
            </a:pPr>
            <a:r>
              <a:rPr lang="hu-HU" dirty="0" smtClean="0"/>
              <a:t>Nagyjából 1 000 </a:t>
            </a:r>
            <a:r>
              <a:rPr lang="hu-HU" dirty="0" err="1" smtClean="0"/>
              <a:t>000</a:t>
            </a:r>
            <a:r>
              <a:rPr lang="hu-HU" dirty="0" smtClean="0"/>
              <a:t> Ft-os nyereség a lakásokon.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46588"/>
            <a:ext cx="7200000" cy="470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Átlagárak a Faluházban felújítással és anélkül</a:t>
            </a:r>
            <a:br>
              <a:rPr lang="hu-HU" dirty="0" smtClean="0"/>
            </a:br>
            <a:r>
              <a:rPr lang="hu-HU" sz="2000" dirty="0" smtClean="0"/>
              <a:t>(FHB segítségével számított értékek)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Köszönöm a figyelmet!</a:t>
            </a:r>
          </a:p>
          <a:p>
            <a:pPr algn="ctr">
              <a:buNone/>
            </a:pPr>
            <a:r>
              <a:rPr lang="hu-HU" dirty="0" err="1" smtClean="0">
                <a:hlinkClick r:id="rId2"/>
              </a:rPr>
              <a:t>eltinga.hu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lakásépítési boom hozza a lehetőséget a megújulásra.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Szükség van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smtClean="0"/>
              <a:t>szabályozásra.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Szükség van a tudatosításra.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Jön a Lakásépítési </a:t>
            </a:r>
            <a:r>
              <a:rPr lang="hu-HU" dirty="0" err="1" smtClean="0"/>
              <a:t>booM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Lakásboom - árak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844824"/>
            <a:ext cx="3538736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10% feletti áremelkedés.</a:t>
            </a:r>
          </a:p>
          <a:p>
            <a:pPr marL="0" indent="0" algn="ctr">
              <a:buNone/>
            </a:pPr>
            <a:r>
              <a:rPr lang="hu-HU" dirty="0" smtClean="0"/>
              <a:t>Új lakások kínálati ára az </a:t>
            </a:r>
            <a:r>
              <a:rPr lang="hu-HU" dirty="0" err="1" smtClean="0"/>
              <a:t>ÁFA-csökkentés</a:t>
            </a:r>
            <a:r>
              <a:rPr lang="hu-HU" dirty="0" smtClean="0"/>
              <a:t> ellenére emelkedett.</a:t>
            </a:r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00" y="1484784"/>
            <a:ext cx="3960000" cy="25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164263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504" y="1632376"/>
            <a:ext cx="3960000" cy="25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Lakásboom - mennyiség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27584" y="1916832"/>
            <a:ext cx="3347864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Az építkezések mellett az adásvételek is sokasodnak, amik a felújításokkal is kéz a kézben járnak.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2899"/>
            <a:ext cx="3960000" cy="259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9065" y="620688"/>
            <a:ext cx="6995120" cy="504056"/>
          </a:xfrm>
        </p:spPr>
        <p:txBody>
          <a:bodyPr>
            <a:noAutofit/>
          </a:bodyPr>
          <a:lstStyle/>
          <a:p>
            <a:r>
              <a:rPr lang="hu-HU" sz="3200" dirty="0" smtClean="0"/>
              <a:t>Lakásboom - energiahatékonyság</a:t>
            </a:r>
            <a:endParaRPr lang="hu-HU" sz="32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2209" y="1110005"/>
            <a:ext cx="6995120" cy="500141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hirdetett új ingatlanok között </a:t>
            </a:r>
            <a:r>
              <a:rPr lang="hu-HU" sz="2000" i="1" dirty="0" smtClean="0"/>
              <a:t>A+</a:t>
            </a:r>
            <a:r>
              <a:rPr lang="hu-HU" sz="2000" dirty="0" smtClean="0"/>
              <a:t>  és </a:t>
            </a:r>
            <a:r>
              <a:rPr lang="hu-HU" sz="2000" i="1" dirty="0" smtClean="0"/>
              <a:t>A</a:t>
            </a:r>
            <a:r>
              <a:rPr lang="hu-HU" sz="2000" dirty="0" smtClean="0"/>
              <a:t> kategóriás otthonok találhatóak jellemzően, együttes arányuk 93 százalék.</a:t>
            </a:r>
          </a:p>
          <a:p>
            <a:r>
              <a:rPr lang="hu-HU" sz="2000" dirty="0" smtClean="0"/>
              <a:t>Az újszerű ingatlanok esetében az </a:t>
            </a:r>
            <a:r>
              <a:rPr lang="hu-HU" sz="2000" i="1" dirty="0" smtClean="0"/>
              <a:t>A+</a:t>
            </a:r>
            <a:r>
              <a:rPr lang="hu-HU" sz="2000" dirty="0" smtClean="0"/>
              <a:t> és </a:t>
            </a:r>
            <a:r>
              <a:rPr lang="hu-HU" sz="2000" i="1" dirty="0" smtClean="0"/>
              <a:t>A</a:t>
            </a:r>
            <a:r>
              <a:rPr lang="hu-HU" sz="2000" dirty="0" smtClean="0"/>
              <a:t> kategóriás otthonok aránya kétharmadnyi, míg a </a:t>
            </a:r>
            <a:r>
              <a:rPr lang="hu-HU" sz="2000" i="1" dirty="0" smtClean="0"/>
              <a:t>B</a:t>
            </a:r>
            <a:r>
              <a:rPr lang="hu-HU" sz="2000" dirty="0" smtClean="0"/>
              <a:t> kategóriás ingatlanok részesedése 20 százalékos.</a:t>
            </a:r>
          </a:p>
          <a:p>
            <a:r>
              <a:rPr lang="hu-HU" sz="2000" dirty="0" smtClean="0"/>
              <a:t>A használt otthonok esetében az energetikai osztályok megoszlása nagyobb szórást mutat. A legmagasabb az </a:t>
            </a:r>
            <a:r>
              <a:rPr lang="hu-HU" sz="2000" i="1" dirty="0" smtClean="0"/>
              <a:t>A</a:t>
            </a:r>
            <a:r>
              <a:rPr lang="hu-HU" sz="2000" dirty="0" smtClean="0"/>
              <a:t>, </a:t>
            </a:r>
            <a:r>
              <a:rPr lang="hu-HU" sz="2000" i="1" dirty="0" smtClean="0"/>
              <a:t>B</a:t>
            </a:r>
            <a:r>
              <a:rPr lang="hu-HU" sz="2000" dirty="0" smtClean="0"/>
              <a:t> és </a:t>
            </a:r>
            <a:r>
              <a:rPr lang="hu-HU" sz="2000" i="1" dirty="0" smtClean="0"/>
              <a:t>C</a:t>
            </a:r>
            <a:r>
              <a:rPr lang="hu-HU" sz="2000" dirty="0" smtClean="0"/>
              <a:t> osztályú ingatlanok aránya. </a:t>
            </a:r>
          </a:p>
          <a:p>
            <a:endParaRPr lang="hu-HU" dirty="0"/>
          </a:p>
          <a:p>
            <a:endParaRPr lang="en-US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125" y="3717032"/>
            <a:ext cx="495300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Szabályozás sok oldalról érinti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15826"/>
            <a:ext cx="6995120" cy="65293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Szabályváltozások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6995120" cy="4641379"/>
          </a:xfrm>
        </p:spPr>
        <p:txBody>
          <a:bodyPr>
            <a:normAutofit/>
          </a:bodyPr>
          <a:lstStyle/>
          <a:p>
            <a:r>
              <a:rPr lang="hu-HU" sz="2200" dirty="0" smtClean="0"/>
              <a:t>2016. jan.1.: hatályba lépetek a közel nulla energia igényű épületekre (KNE) vonatkozó követelmények </a:t>
            </a:r>
          </a:p>
          <a:p>
            <a:r>
              <a:rPr lang="hu-HU" sz="2200" dirty="0" smtClean="0"/>
              <a:t>2020. dec. 31-ig használatba vett épületeknél még enyhébb követelmények</a:t>
            </a:r>
          </a:p>
          <a:p>
            <a:r>
              <a:rPr lang="hu-HU" sz="2200" dirty="0" smtClean="0"/>
              <a:t>2018. január 1. után benyújtott építési engedély iránti kérelmeknek meg kell felelniük a KNE követelményeknél enyhébb költségoptimalizált követelményeknek.</a:t>
            </a:r>
          </a:p>
          <a:p>
            <a:r>
              <a:rPr lang="hu-HU" sz="2200" dirty="0" smtClean="0"/>
              <a:t>2021-től csak KNE újépület építhető</a:t>
            </a:r>
          </a:p>
          <a:p>
            <a:r>
              <a:rPr lang="hu-HU" sz="2200" dirty="0" smtClean="0"/>
              <a:t>hatóságok használatára szánt vagy tulajdonában lévő épületek 2019. január 1-től csak KNE épület lehet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775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449" y="532163"/>
            <a:ext cx="6995120" cy="520573"/>
          </a:xfrm>
        </p:spPr>
        <p:txBody>
          <a:bodyPr>
            <a:noAutofit/>
          </a:bodyPr>
          <a:lstStyle/>
          <a:p>
            <a:r>
              <a:rPr lang="hu-HU" sz="3200" dirty="0" smtClean="0"/>
              <a:t>Új energetikai minőségi kategóriák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6995120" cy="5073427"/>
          </a:xfrm>
        </p:spPr>
        <p:txBody>
          <a:bodyPr>
            <a:normAutofit/>
          </a:bodyPr>
          <a:lstStyle/>
          <a:p>
            <a:r>
              <a:rPr lang="hu-HU" sz="2000" dirty="0" smtClean="0"/>
              <a:t>2016. január 1-től érvényes</a:t>
            </a:r>
          </a:p>
          <a:p>
            <a:r>
              <a:rPr lang="hu-HU" sz="2000" dirty="0" smtClean="0"/>
              <a:t>A már meglévő, korábbi tanúsítványok nem használhatók  változatlan formában (pótlap kitöltése szükséges)</a:t>
            </a:r>
          </a:p>
          <a:p>
            <a:r>
              <a:rPr lang="hu-HU" sz="2000" dirty="0" smtClean="0"/>
              <a:t>Az automatikus átsorolás nem érinti a BB vagy annál kedvezőbb kategóriákat</a:t>
            </a:r>
          </a:p>
          <a:p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4" y="2781023"/>
            <a:ext cx="4029075" cy="38671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4041669" y="2781023"/>
            <a:ext cx="3390900" cy="405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421</Words>
  <Application>Microsoft Office PowerPoint</Application>
  <PresentationFormat>Diavetítés a képernyőre (4:3 oldalarány)</PresentationFormat>
  <Paragraphs>51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ELTINGA és  MTA KRTK KTI</vt:lpstr>
      <vt:lpstr>Tartalom</vt:lpstr>
      <vt:lpstr>1. Jön a Lakásépítési booM</vt:lpstr>
      <vt:lpstr>Lakásboom - árak</vt:lpstr>
      <vt:lpstr>Lakásboom - mennyiség</vt:lpstr>
      <vt:lpstr>Lakásboom - energiahatékonyság</vt:lpstr>
      <vt:lpstr>2. Szabályozás sok oldalról érinti</vt:lpstr>
      <vt:lpstr>Szabályváltozások</vt:lpstr>
      <vt:lpstr>Új energetikai minőségi kategóriák</vt:lpstr>
      <vt:lpstr>Az energetikai tanúsítványok megjelenése a hirdetésekben</vt:lpstr>
      <vt:lpstr>3. Energiatudatosság forintos előnyeit</vt:lpstr>
      <vt:lpstr>12. dia</vt:lpstr>
      <vt:lpstr>A faluház és környéke</vt:lpstr>
      <vt:lpstr>Felújítások a faluházban</vt:lpstr>
      <vt:lpstr>Átlagárak a Faluházban felújítással és anélkül (FHB segítségével számított értékek)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Horváth Áron</dc:creator>
  <cp:lastModifiedBy>Horváth Áron</cp:lastModifiedBy>
  <cp:revision>163</cp:revision>
  <dcterms:created xsi:type="dcterms:W3CDTF">2013-01-17T10:04:07Z</dcterms:created>
  <dcterms:modified xsi:type="dcterms:W3CDTF">2016-04-07T07:08:30Z</dcterms:modified>
</cp:coreProperties>
</file>